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60" r:id="rId3"/>
    <p:sldId id="263" r:id="rId4"/>
    <p:sldId id="257" r:id="rId5"/>
    <p:sldId id="282" r:id="rId6"/>
    <p:sldId id="283" r:id="rId7"/>
    <p:sldId id="284" r:id="rId8"/>
    <p:sldId id="285" r:id="rId9"/>
    <p:sldId id="286" r:id="rId10"/>
    <p:sldId id="287" r:id="rId11"/>
    <p:sldId id="288"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61" r:id="rId26"/>
    <p:sldId id="279" r:id="rId27"/>
    <p:sldId id="280" r:id="rId28"/>
    <p:sldId id="281" r:id="rId29"/>
    <p:sldId id="259" r:id="rId30"/>
    <p:sldId id="278" r:id="rId31"/>
  </p:sldIdLst>
  <p:sldSz cx="12192000" cy="9144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1" d="100"/>
          <a:sy n="71" d="100"/>
        </p:scale>
        <p:origin x="2112" y="30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96484"/>
            <a:ext cx="10363200"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4802717"/>
            <a:ext cx="9144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3225056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3002253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86834"/>
            <a:ext cx="262890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86834"/>
            <a:ext cx="77343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1306344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41155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279653"/>
            <a:ext cx="105156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6119286"/>
            <a:ext cx="10515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3415689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434167"/>
            <a:ext cx="51816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295668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86836"/>
            <a:ext cx="105156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2241551"/>
            <a:ext cx="515778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3340100"/>
            <a:ext cx="515778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241551"/>
            <a:ext cx="5183188"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3340100"/>
            <a:ext cx="5183188"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402313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144865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155063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1316569"/>
            <a:ext cx="61722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391400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609600"/>
            <a:ext cx="3932237"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316569"/>
            <a:ext cx="61722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2743200"/>
            <a:ext cx="3932237"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B962BA7F-4682-4A03-A2A3-D6D45BFE234A}" type="datetimeFigureOut">
              <a:rPr lang="en-US" smtClean="0"/>
              <a:t>3/21/2024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BFF6C9-4454-4621-990C-E251708247F1}" type="slidenum">
              <a:rPr lang="en-US" smtClean="0"/>
              <a:t>‹#›</a:t>
            </a:fld>
            <a:endParaRPr lang="en-US" dirty="0"/>
          </a:p>
        </p:txBody>
      </p:sp>
    </p:spTree>
    <p:extLst>
      <p:ext uri="{BB962C8B-B14F-4D97-AF65-F5344CB8AC3E}">
        <p14:creationId xmlns:p14="http://schemas.microsoft.com/office/powerpoint/2010/main" val="30377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6836"/>
            <a:ext cx="1051560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434167"/>
            <a:ext cx="10515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8475136"/>
            <a:ext cx="27432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B962BA7F-4682-4A03-A2A3-D6D45BFE234A}" type="datetimeFigureOut">
              <a:rPr lang="en-US" smtClean="0"/>
              <a:t>3/21/2024</a:t>
            </a:fld>
            <a:endParaRPr lang="en-US" dirty="0"/>
          </a:p>
        </p:txBody>
      </p:sp>
      <p:sp>
        <p:nvSpPr>
          <p:cNvPr id="5" name="Footer Placeholder 4"/>
          <p:cNvSpPr>
            <a:spLocks noGrp="1"/>
          </p:cNvSpPr>
          <p:nvPr>
            <p:ph type="ftr" sz="quarter" idx="3"/>
          </p:nvPr>
        </p:nvSpPr>
        <p:spPr>
          <a:xfrm>
            <a:off x="4038600" y="8475136"/>
            <a:ext cx="4114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8475136"/>
            <a:ext cx="27432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62BFF6C9-4454-4621-990C-E251708247F1}" type="slidenum">
              <a:rPr lang="en-US" smtClean="0"/>
              <a:t>‹#›</a:t>
            </a:fld>
            <a:endParaRPr lang="en-US" dirty="0"/>
          </a:p>
        </p:txBody>
      </p:sp>
    </p:spTree>
    <p:extLst>
      <p:ext uri="{BB962C8B-B14F-4D97-AF65-F5344CB8AC3E}">
        <p14:creationId xmlns:p14="http://schemas.microsoft.com/office/powerpoint/2010/main" val="29124521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us02web.zoom.us/j/7927370353?omn=89833530788"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package" Target="../embeddings/Microsoft_Excel_Worksheet.xlsx"/><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package" Target="../embeddings/Microsoft_Excel_Worksheet1.xlsx"/><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package" Target="../embeddings/Microsoft_Excel_Worksheet2.xlsx"/><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package" Target="../embeddings/Microsoft_Excel_Worksheet3.xls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mass.gov/media/2517071/download" TargetMode="External"/><Relationship Id="rId2" Type="http://schemas.openxmlformats.org/officeDocument/2006/relationships/hyperlink" Target="https://www.mass.gov/doc/draft-2023-schedule-cb-circuit-breaker-credit/download" TargetMode="Externa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7DA5CD4-4E28-5E52-143F-64CD745467C9}"/>
              </a:ext>
            </a:extLst>
          </p:cNvPr>
          <p:cNvGrpSpPr/>
          <p:nvPr/>
        </p:nvGrpSpPr>
        <p:grpSpPr>
          <a:xfrm>
            <a:off x="1152525" y="380355"/>
            <a:ext cx="8772522" cy="8449745"/>
            <a:chOff x="131631" y="477879"/>
            <a:chExt cx="6353498" cy="8986746"/>
          </a:xfrm>
        </p:grpSpPr>
        <p:pic>
          <p:nvPicPr>
            <p:cNvPr id="7" name="Picture 6">
              <a:extLst>
                <a:ext uri="{FF2B5EF4-FFF2-40B4-BE49-F238E27FC236}">
                  <a16:creationId xmlns:a16="http://schemas.microsoft.com/office/drawing/2014/main" id="{4E967CCB-CD3A-8B93-8B4A-CC758EE9B6B0}"/>
                </a:ext>
              </a:extLst>
            </p:cNvPr>
            <p:cNvPicPr>
              <a:picLocks noChangeAspect="1"/>
            </p:cNvPicPr>
            <p:nvPr/>
          </p:nvPicPr>
          <p:blipFill>
            <a:blip r:embed="rId2"/>
            <a:stretch>
              <a:fillRect/>
            </a:stretch>
          </p:blipFill>
          <p:spPr>
            <a:xfrm>
              <a:off x="131631" y="530861"/>
              <a:ext cx="5526791" cy="7774880"/>
            </a:xfrm>
            <a:prstGeom prst="rect">
              <a:avLst/>
            </a:prstGeom>
          </p:spPr>
        </p:pic>
        <p:sp>
          <p:nvSpPr>
            <p:cNvPr id="8" name="TextBox 7">
              <a:extLst>
                <a:ext uri="{FF2B5EF4-FFF2-40B4-BE49-F238E27FC236}">
                  <a16:creationId xmlns:a16="http://schemas.microsoft.com/office/drawing/2014/main" id="{E8CFCBA6-117F-BDCE-216F-CFD386081490}"/>
                </a:ext>
              </a:extLst>
            </p:cNvPr>
            <p:cNvSpPr txBox="1"/>
            <p:nvPr/>
          </p:nvSpPr>
          <p:spPr>
            <a:xfrm>
              <a:off x="4207466" y="477879"/>
              <a:ext cx="2277663" cy="898443"/>
            </a:xfrm>
            <a:prstGeom prst="rect">
              <a:avLst/>
            </a:prstGeom>
            <a:noFill/>
            <a:ln>
              <a:solidFill>
                <a:schemeClr val="accent1"/>
              </a:solidFill>
            </a:ln>
          </p:spPr>
          <p:txBody>
            <a:bodyPr wrap="square" rtlCol="0">
              <a:spAutoFit/>
            </a:bodyPr>
            <a:lstStyle/>
            <a:p>
              <a:r>
                <a:rPr lang="en-US" sz="1200" dirty="0"/>
                <a:t>Fact: </a:t>
              </a:r>
              <a:br>
                <a:rPr lang="en-US" sz="1200" dirty="0"/>
              </a:br>
              <a:r>
                <a:rPr lang="en-US" sz="1200" dirty="0"/>
                <a:t>More then 9 million Americans likely qualify for property tax relief, but only 8% apply for it. </a:t>
              </a:r>
              <a:br>
                <a:rPr lang="en-US" sz="1200" dirty="0"/>
              </a:br>
              <a:r>
                <a:rPr lang="en-US" sz="1200" dirty="0"/>
                <a:t> Your AARP:  March 2023</a:t>
              </a:r>
            </a:p>
          </p:txBody>
        </p:sp>
        <p:sp>
          <p:nvSpPr>
            <p:cNvPr id="9" name="TextBox 8">
              <a:extLst>
                <a:ext uri="{FF2B5EF4-FFF2-40B4-BE49-F238E27FC236}">
                  <a16:creationId xmlns:a16="http://schemas.microsoft.com/office/drawing/2014/main" id="{F746F59B-E3D7-C2FC-ECD6-96DA1C69EB46}"/>
                </a:ext>
              </a:extLst>
            </p:cNvPr>
            <p:cNvSpPr txBox="1"/>
            <p:nvPr/>
          </p:nvSpPr>
          <p:spPr>
            <a:xfrm>
              <a:off x="4207466" y="1579513"/>
              <a:ext cx="2277663" cy="1276613"/>
            </a:xfrm>
            <a:prstGeom prst="rect">
              <a:avLst/>
            </a:prstGeom>
            <a:noFill/>
            <a:ln>
              <a:solidFill>
                <a:schemeClr val="accent1"/>
              </a:solidFill>
            </a:ln>
          </p:spPr>
          <p:txBody>
            <a:bodyPr wrap="square" rtlCol="0">
              <a:spAutoFit/>
            </a:bodyPr>
            <a:lstStyle/>
            <a:p>
              <a:r>
                <a:rPr lang="en-US" sz="1200" dirty="0"/>
                <a:t>Fact:  8.3% of All Lunenburg Residents Live below the  Poverty Line. </a:t>
              </a:r>
              <a:br>
                <a:rPr lang="en-US" sz="1200" dirty="0"/>
              </a:br>
              <a:r>
                <a:rPr lang="en-US" sz="1200" dirty="0"/>
                <a:t>   A total 263 or 26.7% of these people are Seniors 65 &amp; older. </a:t>
              </a:r>
            </a:p>
            <a:p>
              <a:endParaRPr lang="en-US" sz="1200" dirty="0"/>
            </a:p>
            <a:p>
              <a:r>
                <a:rPr lang="en-US" sz="1200" dirty="0"/>
                <a:t>American Community Survey : Fed Census 2022</a:t>
              </a:r>
            </a:p>
          </p:txBody>
        </p:sp>
        <p:pic>
          <p:nvPicPr>
            <p:cNvPr id="13" name="Picture 12">
              <a:extLst>
                <a:ext uri="{FF2B5EF4-FFF2-40B4-BE49-F238E27FC236}">
                  <a16:creationId xmlns:a16="http://schemas.microsoft.com/office/drawing/2014/main" id="{CB24443F-1197-35EC-11C2-36A563F75DE7}"/>
                </a:ext>
              </a:extLst>
            </p:cNvPr>
            <p:cNvPicPr>
              <a:picLocks noChangeAspect="1"/>
            </p:cNvPicPr>
            <p:nvPr/>
          </p:nvPicPr>
          <p:blipFill>
            <a:blip r:embed="rId3"/>
            <a:stretch>
              <a:fillRect/>
            </a:stretch>
          </p:blipFill>
          <p:spPr>
            <a:xfrm>
              <a:off x="5433737" y="6689516"/>
              <a:ext cx="937359" cy="1304935"/>
            </a:xfrm>
            <a:prstGeom prst="rect">
              <a:avLst/>
            </a:prstGeom>
          </p:spPr>
        </p:pic>
        <p:sp>
          <p:nvSpPr>
            <p:cNvPr id="2" name="TextBox 1">
              <a:extLst>
                <a:ext uri="{FF2B5EF4-FFF2-40B4-BE49-F238E27FC236}">
                  <a16:creationId xmlns:a16="http://schemas.microsoft.com/office/drawing/2014/main" id="{6CE78DA8-BCBB-6BA9-CA42-CD1EF6EC9F2B}"/>
                </a:ext>
              </a:extLst>
            </p:cNvPr>
            <p:cNvSpPr txBox="1"/>
            <p:nvPr/>
          </p:nvSpPr>
          <p:spPr>
            <a:xfrm>
              <a:off x="890898" y="8188012"/>
              <a:ext cx="4542839" cy="1276613"/>
            </a:xfrm>
            <a:prstGeom prst="rect">
              <a:avLst/>
            </a:prstGeom>
            <a:noFill/>
          </p:spPr>
          <p:txBody>
            <a:bodyPr wrap="square" rtlCol="0">
              <a:spAutoFit/>
            </a:bodyPr>
            <a:lstStyle/>
            <a:p>
              <a:r>
                <a:rPr lang="nl-NL" dirty="0">
                  <a:solidFill>
                    <a:srgbClr val="242424"/>
                  </a:solidFill>
                  <a:latin typeface="Segoe UI" panose="020B0502040204020203" pitchFamily="34" charset="0"/>
                </a:rPr>
                <a:t>Join Zoom Meeting</a:t>
              </a:r>
              <a:br>
                <a:rPr lang="nl-NL" dirty="0"/>
              </a:br>
              <a:r>
                <a:rPr lang="nl-NL" dirty="0">
                  <a:latin typeface="Segoe UI" panose="020B0502040204020203" pitchFamily="34" charset="0"/>
                  <a:hlinkClick r:id="rId4"/>
                </a:rPr>
                <a:t>https://us02web.zoom.us/j/7927370353?omn=89833530788</a:t>
              </a:r>
              <a:br>
                <a:rPr lang="nl-NL" dirty="0"/>
              </a:br>
              <a:br>
                <a:rPr lang="nl-NL" dirty="0"/>
              </a:br>
              <a:r>
                <a:rPr lang="nl-NL" dirty="0">
                  <a:solidFill>
                    <a:srgbClr val="242424"/>
                  </a:solidFill>
                  <a:latin typeface="Segoe UI" panose="020B0502040204020203" pitchFamily="34" charset="0"/>
                </a:rPr>
                <a:t>Meeting ID: 792 737 0353</a:t>
              </a:r>
              <a:endParaRPr lang="en-US" dirty="0"/>
            </a:p>
          </p:txBody>
        </p:sp>
      </p:grpSp>
    </p:spTree>
    <p:extLst>
      <p:ext uri="{BB962C8B-B14F-4D97-AF65-F5344CB8AC3E}">
        <p14:creationId xmlns:p14="http://schemas.microsoft.com/office/powerpoint/2010/main" val="1516096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D17015-1493-5C35-D975-9CE8A49876DB}"/>
              </a:ext>
            </a:extLst>
          </p:cNvPr>
          <p:cNvPicPr>
            <a:picLocks noChangeAspect="1"/>
          </p:cNvPicPr>
          <p:nvPr/>
        </p:nvPicPr>
        <p:blipFill>
          <a:blip r:embed="rId2"/>
          <a:stretch>
            <a:fillRect/>
          </a:stretch>
        </p:blipFill>
        <p:spPr>
          <a:xfrm>
            <a:off x="538163" y="1566863"/>
            <a:ext cx="11115675" cy="6010275"/>
          </a:xfrm>
          <a:prstGeom prst="rect">
            <a:avLst/>
          </a:prstGeom>
        </p:spPr>
      </p:pic>
    </p:spTree>
    <p:extLst>
      <p:ext uri="{BB962C8B-B14F-4D97-AF65-F5344CB8AC3E}">
        <p14:creationId xmlns:p14="http://schemas.microsoft.com/office/powerpoint/2010/main" val="672985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34537-876C-860D-CC69-A27AF2456173}"/>
              </a:ext>
            </a:extLst>
          </p:cNvPr>
          <p:cNvPicPr>
            <a:picLocks noChangeAspect="1"/>
          </p:cNvPicPr>
          <p:nvPr/>
        </p:nvPicPr>
        <p:blipFill>
          <a:blip r:embed="rId2"/>
          <a:stretch>
            <a:fillRect/>
          </a:stretch>
        </p:blipFill>
        <p:spPr>
          <a:xfrm>
            <a:off x="842963" y="1771650"/>
            <a:ext cx="10506075" cy="5600700"/>
          </a:xfrm>
          <a:prstGeom prst="rect">
            <a:avLst/>
          </a:prstGeom>
        </p:spPr>
      </p:pic>
    </p:spTree>
    <p:extLst>
      <p:ext uri="{BB962C8B-B14F-4D97-AF65-F5344CB8AC3E}">
        <p14:creationId xmlns:p14="http://schemas.microsoft.com/office/powerpoint/2010/main" val="2962099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FED5D2-2F86-F90E-1309-A9193A163072}"/>
              </a:ext>
            </a:extLst>
          </p:cNvPr>
          <p:cNvSpPr>
            <a:spLocks noGrp="1"/>
          </p:cNvSpPr>
          <p:nvPr>
            <p:ph type="ftr" sz="quarter" idx="11"/>
          </p:nvPr>
        </p:nvSpPr>
        <p:spPr/>
        <p:txBody>
          <a:bodyPr/>
          <a:lstStyle/>
          <a:p>
            <a:r>
              <a:rPr lang="en-US"/>
              <a:t>BOA March 24 2024  Rev F</a:t>
            </a:r>
            <a:endParaRPr lang="en-US" dirty="0"/>
          </a:p>
        </p:txBody>
      </p:sp>
      <p:sp>
        <p:nvSpPr>
          <p:cNvPr id="5" name="Slide Number Placeholder 4">
            <a:extLst>
              <a:ext uri="{FF2B5EF4-FFF2-40B4-BE49-F238E27FC236}">
                <a16:creationId xmlns:a16="http://schemas.microsoft.com/office/drawing/2014/main" id="{4FE6DC01-297E-6019-034A-A7EE93445A8D}"/>
              </a:ext>
            </a:extLst>
          </p:cNvPr>
          <p:cNvSpPr>
            <a:spLocks noGrp="1"/>
          </p:cNvSpPr>
          <p:nvPr>
            <p:ph type="sldNum" sz="quarter" idx="12"/>
          </p:nvPr>
        </p:nvSpPr>
        <p:spPr/>
        <p:txBody>
          <a:bodyPr/>
          <a:lstStyle/>
          <a:p>
            <a:fld id="{0AA5D5EF-5C8D-4B20-81DF-2D9A26A2C6D0}" type="slidenum">
              <a:rPr lang="en-US" smtClean="0"/>
              <a:t>12</a:t>
            </a:fld>
            <a:endParaRPr lang="en-US" dirty="0"/>
          </a:p>
        </p:txBody>
      </p:sp>
      <p:pic>
        <p:nvPicPr>
          <p:cNvPr id="6" name="Picture 5">
            <a:extLst>
              <a:ext uri="{FF2B5EF4-FFF2-40B4-BE49-F238E27FC236}">
                <a16:creationId xmlns:a16="http://schemas.microsoft.com/office/drawing/2014/main" id="{13A9E647-8050-3C77-225D-EAF877B0E9D1}"/>
              </a:ext>
            </a:extLst>
          </p:cNvPr>
          <p:cNvPicPr>
            <a:picLocks noChangeAspect="1"/>
          </p:cNvPicPr>
          <p:nvPr/>
        </p:nvPicPr>
        <p:blipFill>
          <a:blip r:embed="rId2"/>
          <a:stretch>
            <a:fillRect/>
          </a:stretch>
        </p:blipFill>
        <p:spPr>
          <a:xfrm>
            <a:off x="533669" y="1417199"/>
            <a:ext cx="3413186" cy="1175031"/>
          </a:xfrm>
          <a:prstGeom prst="rect">
            <a:avLst/>
          </a:prstGeom>
        </p:spPr>
      </p:pic>
      <p:pic>
        <p:nvPicPr>
          <p:cNvPr id="8" name="Picture 7">
            <a:extLst>
              <a:ext uri="{FF2B5EF4-FFF2-40B4-BE49-F238E27FC236}">
                <a16:creationId xmlns:a16="http://schemas.microsoft.com/office/drawing/2014/main" id="{4400667A-B8F0-AC0B-AFF5-15474EA8B438}"/>
              </a:ext>
            </a:extLst>
          </p:cNvPr>
          <p:cNvPicPr>
            <a:picLocks noChangeAspect="1"/>
          </p:cNvPicPr>
          <p:nvPr/>
        </p:nvPicPr>
        <p:blipFill>
          <a:blip r:embed="rId3"/>
          <a:stretch>
            <a:fillRect/>
          </a:stretch>
        </p:blipFill>
        <p:spPr>
          <a:xfrm>
            <a:off x="4038600" y="1469663"/>
            <a:ext cx="3543264" cy="1175031"/>
          </a:xfrm>
          <a:prstGeom prst="rect">
            <a:avLst/>
          </a:prstGeom>
        </p:spPr>
      </p:pic>
      <p:pic>
        <p:nvPicPr>
          <p:cNvPr id="9" name="Picture 8">
            <a:extLst>
              <a:ext uri="{FF2B5EF4-FFF2-40B4-BE49-F238E27FC236}">
                <a16:creationId xmlns:a16="http://schemas.microsoft.com/office/drawing/2014/main" id="{FBB2A0AB-C178-C830-E76F-B4D08FA17680}"/>
              </a:ext>
            </a:extLst>
          </p:cNvPr>
          <p:cNvPicPr>
            <a:picLocks noChangeAspect="1"/>
          </p:cNvPicPr>
          <p:nvPr/>
        </p:nvPicPr>
        <p:blipFill>
          <a:blip r:embed="rId4"/>
          <a:stretch>
            <a:fillRect/>
          </a:stretch>
        </p:blipFill>
        <p:spPr>
          <a:xfrm>
            <a:off x="8229599" y="1599582"/>
            <a:ext cx="3792494" cy="5598738"/>
          </a:xfrm>
          <a:prstGeom prst="rect">
            <a:avLst/>
          </a:prstGeom>
        </p:spPr>
      </p:pic>
      <p:sp>
        <p:nvSpPr>
          <p:cNvPr id="12" name="TextBox 11">
            <a:extLst>
              <a:ext uri="{FF2B5EF4-FFF2-40B4-BE49-F238E27FC236}">
                <a16:creationId xmlns:a16="http://schemas.microsoft.com/office/drawing/2014/main" id="{1BFBEA8A-EFE6-D6AE-7B4A-D2A5199A30B6}"/>
              </a:ext>
            </a:extLst>
          </p:cNvPr>
          <p:cNvSpPr txBox="1"/>
          <p:nvPr/>
        </p:nvSpPr>
        <p:spPr>
          <a:xfrm>
            <a:off x="533669" y="2858670"/>
            <a:ext cx="7695930" cy="4524315"/>
          </a:xfrm>
          <a:prstGeom prst="rect">
            <a:avLst/>
          </a:prstGeom>
          <a:noFill/>
        </p:spPr>
        <p:txBody>
          <a:bodyPr wrap="square" rtlCol="0">
            <a:spAutoFit/>
          </a:bodyPr>
          <a:lstStyle/>
          <a:p>
            <a:pPr marL="342904" indent="-342904">
              <a:buAutoNum type="arabicPeriod"/>
            </a:pPr>
            <a:r>
              <a:rPr lang="en-US" sz="2800" b="1" dirty="0"/>
              <a:t>Exemption 41C : Modification &amp; Town Vote</a:t>
            </a:r>
          </a:p>
          <a:p>
            <a:pPr marL="342904" indent="-342904">
              <a:buAutoNum type="arabicPeriod"/>
            </a:pPr>
            <a:endParaRPr lang="en-US" sz="2400" b="1" dirty="0"/>
          </a:p>
          <a:p>
            <a:pPr marL="342904" indent="-342904">
              <a:buFontTx/>
              <a:buAutoNum type="arabicPeriod"/>
            </a:pPr>
            <a:r>
              <a:rPr lang="en-US" sz="2800" b="1" dirty="0"/>
              <a:t>Senior Circuit Breaker </a:t>
            </a:r>
            <a:r>
              <a:rPr lang="en-US" sz="2400" b="1" dirty="0"/>
              <a:t>(Also Tied into Bill H.3911)</a:t>
            </a:r>
          </a:p>
          <a:p>
            <a:pPr marL="342904" indent="-342904">
              <a:buFontTx/>
              <a:buAutoNum type="arabicPeriod"/>
            </a:pPr>
            <a:endParaRPr lang="en-US" sz="2400" b="1" dirty="0"/>
          </a:p>
          <a:p>
            <a:pPr marL="342904" indent="-342904">
              <a:buAutoNum type="arabicPeriod"/>
            </a:pPr>
            <a:r>
              <a:rPr lang="en-US" sz="2800" b="1" dirty="0"/>
              <a:t>How to Verify Eligibility for Both Senior Circuit</a:t>
            </a:r>
          </a:p>
          <a:p>
            <a:r>
              <a:rPr lang="en-US" sz="2800" b="1" dirty="0"/>
              <a:t>    Braker &amp; 41C Senior Exemptions: </a:t>
            </a:r>
            <a:br>
              <a:rPr lang="en-US" sz="2800" b="1" dirty="0"/>
            </a:br>
            <a:r>
              <a:rPr lang="en-US" sz="2800" b="1" dirty="0"/>
              <a:t>    Easily &amp; Quickly!!!!</a:t>
            </a:r>
            <a:endParaRPr lang="en-US" sz="2400" b="1" dirty="0"/>
          </a:p>
          <a:p>
            <a:endParaRPr lang="en-US" sz="2400" b="1" dirty="0"/>
          </a:p>
          <a:p>
            <a:r>
              <a:rPr lang="en-US" sz="2800" b="1" dirty="0"/>
              <a:t>4. Clause 41A: </a:t>
            </a:r>
            <a:r>
              <a:rPr lang="en-US" sz="2800" b="1" dirty="0" err="1"/>
              <a:t>PropertyTax</a:t>
            </a:r>
            <a:r>
              <a:rPr lang="en-US" sz="2800" b="1" dirty="0"/>
              <a:t> Deferrals</a:t>
            </a:r>
            <a:br>
              <a:rPr lang="en-US" sz="2400" b="1" dirty="0"/>
            </a:br>
            <a:endParaRPr lang="en-US" sz="2400" b="1" dirty="0"/>
          </a:p>
          <a:p>
            <a:endParaRPr lang="en-US" sz="2400" dirty="0"/>
          </a:p>
        </p:txBody>
      </p:sp>
      <p:pic>
        <p:nvPicPr>
          <p:cNvPr id="17" name="Picture 16">
            <a:extLst>
              <a:ext uri="{FF2B5EF4-FFF2-40B4-BE49-F238E27FC236}">
                <a16:creationId xmlns:a16="http://schemas.microsoft.com/office/drawing/2014/main" id="{DC694BA9-29AA-B1B1-53E3-2BD4C73E3222}"/>
              </a:ext>
            </a:extLst>
          </p:cNvPr>
          <p:cNvPicPr>
            <a:picLocks noChangeAspect="1"/>
          </p:cNvPicPr>
          <p:nvPr/>
        </p:nvPicPr>
        <p:blipFill>
          <a:blip r:embed="rId5"/>
          <a:stretch>
            <a:fillRect/>
          </a:stretch>
        </p:blipFill>
        <p:spPr>
          <a:xfrm>
            <a:off x="3365920" y="6904360"/>
            <a:ext cx="3777792" cy="1280116"/>
          </a:xfrm>
          <a:prstGeom prst="rect">
            <a:avLst/>
          </a:prstGeom>
        </p:spPr>
      </p:pic>
    </p:spTree>
    <p:extLst>
      <p:ext uri="{BB962C8B-B14F-4D97-AF65-F5344CB8AC3E}">
        <p14:creationId xmlns:p14="http://schemas.microsoft.com/office/powerpoint/2010/main" val="414179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58752-848A-7987-C136-0BEC8D0D7045}"/>
              </a:ext>
            </a:extLst>
          </p:cNvPr>
          <p:cNvSpPr txBox="1"/>
          <p:nvPr/>
        </p:nvSpPr>
        <p:spPr>
          <a:xfrm>
            <a:off x="252737" y="2109052"/>
            <a:ext cx="11255593" cy="5757474"/>
          </a:xfrm>
          <a:prstGeom prst="rect">
            <a:avLst/>
          </a:prstGeom>
          <a:noFill/>
        </p:spPr>
        <p:txBody>
          <a:bodyPr wrap="square" rtlCol="0">
            <a:spAutoFit/>
          </a:bodyPr>
          <a:lstStyle/>
          <a:p>
            <a:r>
              <a:rPr lang="en-US" sz="2000" b="1" u="sng" dirty="0"/>
              <a:t>Background</a:t>
            </a:r>
            <a:r>
              <a:rPr lang="en-US" sz="1801" b="1" dirty="0"/>
              <a:t>: </a:t>
            </a:r>
            <a:r>
              <a:rPr lang="en-US" sz="1801" dirty="0"/>
              <a:t>As a result of last years the BOA member review and approvals of multiple Individual Senior Citizen Tax Exemptions;  Conducting the the Overlay Planning Analysis and a full review of State Reimbursement Policies;  The Assessor team  has determined a closer look at State Refunded Senior Exemption options was warranted. </a:t>
            </a:r>
            <a:br>
              <a:rPr lang="en-US" sz="1801" dirty="0"/>
            </a:br>
            <a:br>
              <a:rPr lang="en-US" sz="1801" dirty="0"/>
            </a:br>
            <a:r>
              <a:rPr lang="en-US" sz="1801" dirty="0"/>
              <a:t> </a:t>
            </a:r>
            <a:r>
              <a:rPr lang="en-US" sz="2000" b="1" u="sng" dirty="0"/>
              <a:t>Methodology Used</a:t>
            </a:r>
            <a:r>
              <a:rPr lang="en-US" sz="1801" b="1" u="sng" dirty="0"/>
              <a:t>: </a:t>
            </a:r>
            <a:r>
              <a:rPr lang="en-US" sz="1801" dirty="0"/>
              <a:t>The Assessor Team chose to fully explore and understand </a:t>
            </a:r>
            <a:br>
              <a:rPr lang="en-US" sz="1801" dirty="0"/>
            </a:br>
            <a:r>
              <a:rPr lang="en-US" sz="1801" dirty="0"/>
              <a:t>Exemption Options (41, 41B, 41C, 41C1/2 and Clause 41A  Deferrals).         </a:t>
            </a:r>
            <a:r>
              <a:rPr lang="en-US" sz="1401" dirty="0"/>
              <a:t>See Table #1</a:t>
            </a:r>
            <a:br>
              <a:rPr lang="en-US" sz="1401" dirty="0"/>
            </a:br>
            <a:r>
              <a:rPr lang="en-US" sz="1801" dirty="0"/>
              <a:t>State Reimbursements opportunities were also evaluated.</a:t>
            </a:r>
            <a:br>
              <a:rPr lang="en-US" sz="1801" dirty="0"/>
            </a:br>
            <a:r>
              <a:rPr lang="en-US" sz="1801" dirty="0"/>
              <a:t>   This exploration also included an analysis of local towns/cities  exemption practices, actual Lunenburg Senior Exemption Participation levels (Primarily 41C), Federal Census Age Profiles &amp;  Life Expectancy Tables, as well as the American Community  Survey Poverty Data, NAR  (Nat. Assoc. of Realtors) Home Tenure Tables,  Median Household Income and Senior Poverty Levels within Lunenburg</a:t>
            </a:r>
            <a:br>
              <a:rPr lang="en-US" sz="1801" dirty="0"/>
            </a:br>
            <a:r>
              <a:rPr lang="en-US" sz="1801" dirty="0"/>
              <a:t>    We also worked closely with the Director of the  Lunenburg Adult Activity Center (Ms. Sue Doherty), and gained further insight into the needs of our Senior Population. We incorporated her valuable thoughts into our deliberations. </a:t>
            </a:r>
            <a:br>
              <a:rPr lang="en-US" sz="1801" dirty="0"/>
            </a:br>
            <a:endParaRPr lang="en-US" sz="1801" dirty="0"/>
          </a:p>
          <a:p>
            <a:r>
              <a:rPr lang="en-US" sz="2000" b="1" u="sng" dirty="0"/>
              <a:t>Result of Current State Analysis</a:t>
            </a:r>
            <a:r>
              <a:rPr lang="en-US" sz="1801" b="1" dirty="0"/>
              <a:t>:  </a:t>
            </a:r>
            <a:r>
              <a:rPr lang="en-US" sz="1801" dirty="0"/>
              <a:t>We were able to project </a:t>
            </a:r>
            <a:r>
              <a:rPr lang="en-US" sz="1801" u="sng" dirty="0"/>
              <a:t>Senior Participation Levels</a:t>
            </a:r>
            <a:r>
              <a:rPr lang="en-US" sz="1801" dirty="0"/>
              <a:t>, </a:t>
            </a:r>
            <a:r>
              <a:rPr lang="en-US" sz="1801" u="sng" dirty="0"/>
              <a:t>Average Financial Cost Impacts to Households</a:t>
            </a:r>
            <a:r>
              <a:rPr lang="en-US" sz="1801" dirty="0"/>
              <a:t>, </a:t>
            </a:r>
            <a:r>
              <a:rPr lang="en-US" sz="1801" u="sng" dirty="0"/>
              <a:t>Total Costs to the Town </a:t>
            </a:r>
            <a:r>
              <a:rPr lang="en-US" sz="1801" dirty="0"/>
              <a:t>and </a:t>
            </a:r>
            <a:r>
              <a:rPr lang="en-US" sz="1801" u="sng" dirty="0"/>
              <a:t>Impacts on our Senior Citizens</a:t>
            </a:r>
            <a:r>
              <a:rPr lang="en-US" sz="1801" dirty="0"/>
              <a:t>.   </a:t>
            </a:r>
            <a:br>
              <a:rPr lang="en-US" sz="1801" dirty="0"/>
            </a:br>
            <a:br>
              <a:rPr lang="en-US" sz="1801" dirty="0"/>
            </a:br>
            <a:r>
              <a:rPr lang="en-US" sz="2000" b="1" u="sng" dirty="0"/>
              <a:t>Conclusion</a:t>
            </a:r>
            <a:r>
              <a:rPr lang="en-US" sz="1801" b="1" dirty="0"/>
              <a:t>:   </a:t>
            </a:r>
            <a:br>
              <a:rPr lang="en-US" sz="1801" dirty="0"/>
            </a:br>
            <a:r>
              <a:rPr lang="en-US" sz="1801" dirty="0"/>
              <a:t>The BOA team Concluded there were 4 significant exemption change options  and each with its own unique impacts.  </a:t>
            </a:r>
          </a:p>
          <a:p>
            <a:r>
              <a:rPr lang="en-US" sz="1801" dirty="0"/>
              <a:t>    </a:t>
            </a:r>
          </a:p>
        </p:txBody>
      </p:sp>
      <p:sp>
        <p:nvSpPr>
          <p:cNvPr id="3" name="Footer Placeholder 2">
            <a:extLst>
              <a:ext uri="{FF2B5EF4-FFF2-40B4-BE49-F238E27FC236}">
                <a16:creationId xmlns:a16="http://schemas.microsoft.com/office/drawing/2014/main" id="{BDBD702D-DE9A-B376-D489-CD3DA3AD4478}"/>
              </a:ext>
            </a:extLst>
          </p:cNvPr>
          <p:cNvSpPr>
            <a:spLocks noGrp="1"/>
          </p:cNvSpPr>
          <p:nvPr>
            <p:ph type="ftr" sz="quarter" idx="11"/>
          </p:nvPr>
        </p:nvSpPr>
        <p:spPr/>
        <p:txBody>
          <a:bodyPr/>
          <a:lstStyle/>
          <a:p>
            <a:r>
              <a:rPr lang="en-US"/>
              <a:t>BOA March 24 2024  Rev F</a:t>
            </a:r>
            <a:endParaRPr lang="en-US" dirty="0"/>
          </a:p>
        </p:txBody>
      </p:sp>
      <p:sp>
        <p:nvSpPr>
          <p:cNvPr id="4" name="Slide Number Placeholder 3">
            <a:extLst>
              <a:ext uri="{FF2B5EF4-FFF2-40B4-BE49-F238E27FC236}">
                <a16:creationId xmlns:a16="http://schemas.microsoft.com/office/drawing/2014/main" id="{42FB372D-B4A5-4878-F8A2-4C72BD5C51B9}"/>
              </a:ext>
            </a:extLst>
          </p:cNvPr>
          <p:cNvSpPr>
            <a:spLocks noGrp="1"/>
          </p:cNvSpPr>
          <p:nvPr>
            <p:ph type="sldNum" sz="quarter" idx="12"/>
          </p:nvPr>
        </p:nvSpPr>
        <p:spPr/>
        <p:txBody>
          <a:bodyPr/>
          <a:lstStyle/>
          <a:p>
            <a:fld id="{0AA5D5EF-5C8D-4B20-81DF-2D9A26A2C6D0}" type="slidenum">
              <a:rPr lang="en-US" smtClean="0"/>
              <a:t>13</a:t>
            </a:fld>
            <a:endParaRPr lang="en-US" dirty="0"/>
          </a:p>
        </p:txBody>
      </p:sp>
      <p:pic>
        <p:nvPicPr>
          <p:cNvPr id="5" name="Picture 4">
            <a:extLst>
              <a:ext uri="{FF2B5EF4-FFF2-40B4-BE49-F238E27FC236}">
                <a16:creationId xmlns:a16="http://schemas.microsoft.com/office/drawing/2014/main" id="{DA6913A1-64AB-1A3B-4E15-7EB05FB68265}"/>
              </a:ext>
            </a:extLst>
          </p:cNvPr>
          <p:cNvPicPr>
            <a:picLocks noChangeAspect="1"/>
          </p:cNvPicPr>
          <p:nvPr/>
        </p:nvPicPr>
        <p:blipFill>
          <a:blip r:embed="rId2"/>
          <a:stretch>
            <a:fillRect/>
          </a:stretch>
        </p:blipFill>
        <p:spPr>
          <a:xfrm>
            <a:off x="8318028" y="2917038"/>
            <a:ext cx="2126923" cy="935532"/>
          </a:xfrm>
          <a:prstGeom prst="rect">
            <a:avLst/>
          </a:prstGeom>
        </p:spPr>
      </p:pic>
      <p:sp>
        <p:nvSpPr>
          <p:cNvPr id="7" name="TextBox 6">
            <a:extLst>
              <a:ext uri="{FF2B5EF4-FFF2-40B4-BE49-F238E27FC236}">
                <a16:creationId xmlns:a16="http://schemas.microsoft.com/office/drawing/2014/main" id="{071E12D4-1A70-17E8-D332-FF41556AA8C9}"/>
              </a:ext>
            </a:extLst>
          </p:cNvPr>
          <p:cNvSpPr txBox="1"/>
          <p:nvPr/>
        </p:nvSpPr>
        <p:spPr>
          <a:xfrm>
            <a:off x="2833252" y="1474230"/>
            <a:ext cx="6094562" cy="461665"/>
          </a:xfrm>
          <a:prstGeom prst="rect">
            <a:avLst/>
          </a:prstGeom>
          <a:noFill/>
        </p:spPr>
        <p:txBody>
          <a:bodyPr wrap="square">
            <a:spAutoFit/>
          </a:bodyPr>
          <a:lstStyle/>
          <a:p>
            <a:pPr marL="342904" indent="-342904">
              <a:buAutoNum type="arabicPeriod"/>
            </a:pPr>
            <a:r>
              <a:rPr lang="en-US" sz="2400" b="1" dirty="0">
                <a:highlight>
                  <a:srgbClr val="FFFF00"/>
                </a:highlight>
              </a:rPr>
              <a:t>Exemption 41C : Modification &amp; Town Vote</a:t>
            </a:r>
          </a:p>
        </p:txBody>
      </p:sp>
    </p:spTree>
    <p:extLst>
      <p:ext uri="{BB962C8B-B14F-4D97-AF65-F5344CB8AC3E}">
        <p14:creationId xmlns:p14="http://schemas.microsoft.com/office/powerpoint/2010/main" val="2156501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51FC7-A42F-F890-99D2-E4E4DEC0F9BB}"/>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F24001AE-FF63-FDA0-8094-5A94AFF62A64}"/>
              </a:ext>
            </a:extLst>
          </p:cNvPr>
          <p:cNvGraphicFramePr>
            <a:graphicFrameLocks noChangeAspect="1"/>
          </p:cNvGraphicFramePr>
          <p:nvPr/>
        </p:nvGraphicFramePr>
        <p:xfrm>
          <a:off x="334964" y="1512889"/>
          <a:ext cx="11522075" cy="4572000"/>
        </p:xfrm>
        <a:graphic>
          <a:graphicData uri="http://schemas.openxmlformats.org/presentationml/2006/ole">
            <mc:AlternateContent xmlns:mc="http://schemas.openxmlformats.org/markup-compatibility/2006">
              <mc:Choice xmlns:v="urn:schemas-microsoft-com:vml" Requires="v">
                <p:oleObj name="Worksheet" r:id="rId2" imgW="11521440" imgH="4571905" progId="Excel.Sheet.12">
                  <p:embed/>
                </p:oleObj>
              </mc:Choice>
              <mc:Fallback>
                <p:oleObj name="Worksheet" r:id="rId2" imgW="11521440" imgH="4571905" progId="Excel.Sheet.12">
                  <p:embed/>
                  <p:pic>
                    <p:nvPicPr>
                      <p:cNvPr id="2" name="Object 1">
                        <a:extLst>
                          <a:ext uri="{FF2B5EF4-FFF2-40B4-BE49-F238E27FC236}">
                            <a16:creationId xmlns:a16="http://schemas.microsoft.com/office/drawing/2014/main" id="{F24001AE-FF63-FDA0-8094-5A94AFF62A64}"/>
                          </a:ext>
                        </a:extLst>
                      </p:cNvPr>
                      <p:cNvPicPr/>
                      <p:nvPr/>
                    </p:nvPicPr>
                    <p:blipFill>
                      <a:blip r:embed="rId3"/>
                      <a:stretch>
                        <a:fillRect/>
                      </a:stretch>
                    </p:blipFill>
                    <p:spPr>
                      <a:xfrm>
                        <a:off x="334964" y="1512889"/>
                        <a:ext cx="11522075" cy="4572000"/>
                      </a:xfrm>
                      <a:prstGeom prst="rect">
                        <a:avLst/>
                      </a:prstGeom>
                    </p:spPr>
                  </p:pic>
                </p:oleObj>
              </mc:Fallback>
            </mc:AlternateContent>
          </a:graphicData>
        </a:graphic>
      </p:graphicFrame>
      <p:sp>
        <p:nvSpPr>
          <p:cNvPr id="3" name="Footer Placeholder 2">
            <a:extLst>
              <a:ext uri="{FF2B5EF4-FFF2-40B4-BE49-F238E27FC236}">
                <a16:creationId xmlns:a16="http://schemas.microsoft.com/office/drawing/2014/main" id="{856895E8-07AC-45C1-9BF0-64D6604DB204}"/>
              </a:ext>
            </a:extLst>
          </p:cNvPr>
          <p:cNvSpPr>
            <a:spLocks noGrp="1"/>
          </p:cNvSpPr>
          <p:nvPr>
            <p:ph type="ftr" sz="quarter" idx="11"/>
          </p:nvPr>
        </p:nvSpPr>
        <p:spPr/>
        <p:txBody>
          <a:bodyPr/>
          <a:lstStyle/>
          <a:p>
            <a:r>
              <a:rPr lang="en-US"/>
              <a:t>BOA March 24 2024  Rev F</a:t>
            </a:r>
            <a:endParaRPr lang="en-US" dirty="0"/>
          </a:p>
        </p:txBody>
      </p:sp>
      <p:sp>
        <p:nvSpPr>
          <p:cNvPr id="4" name="Slide Number Placeholder 3">
            <a:extLst>
              <a:ext uri="{FF2B5EF4-FFF2-40B4-BE49-F238E27FC236}">
                <a16:creationId xmlns:a16="http://schemas.microsoft.com/office/drawing/2014/main" id="{2EF0D1A6-659B-2FD9-D367-9735E6B8BFD7}"/>
              </a:ext>
            </a:extLst>
          </p:cNvPr>
          <p:cNvSpPr>
            <a:spLocks noGrp="1"/>
          </p:cNvSpPr>
          <p:nvPr>
            <p:ph type="sldNum" sz="quarter" idx="12"/>
          </p:nvPr>
        </p:nvSpPr>
        <p:spPr/>
        <p:txBody>
          <a:bodyPr/>
          <a:lstStyle/>
          <a:p>
            <a:fld id="{0AA5D5EF-5C8D-4B20-81DF-2D9A26A2C6D0}" type="slidenum">
              <a:rPr lang="en-US" smtClean="0"/>
              <a:t>14</a:t>
            </a:fld>
            <a:endParaRPr lang="en-US" dirty="0"/>
          </a:p>
        </p:txBody>
      </p:sp>
      <p:sp>
        <p:nvSpPr>
          <p:cNvPr id="5" name="TextBox 4">
            <a:extLst>
              <a:ext uri="{FF2B5EF4-FFF2-40B4-BE49-F238E27FC236}">
                <a16:creationId xmlns:a16="http://schemas.microsoft.com/office/drawing/2014/main" id="{9FD23918-19D3-44CF-D2C6-8CF772BC8E7B}"/>
              </a:ext>
            </a:extLst>
          </p:cNvPr>
          <p:cNvSpPr txBox="1"/>
          <p:nvPr/>
        </p:nvSpPr>
        <p:spPr>
          <a:xfrm>
            <a:off x="801803" y="6397885"/>
            <a:ext cx="8973364" cy="523477"/>
          </a:xfrm>
          <a:prstGeom prst="rect">
            <a:avLst/>
          </a:prstGeom>
          <a:noFill/>
        </p:spPr>
        <p:txBody>
          <a:bodyPr wrap="square" rtlCol="0">
            <a:spAutoFit/>
          </a:bodyPr>
          <a:lstStyle/>
          <a:p>
            <a:r>
              <a:rPr lang="en-US" sz="1401" b="1" dirty="0"/>
              <a:t>Note: Federal Poverty Income Level:   Single =     $ 45,180              Mass Max Allowable Income 41C :  Single =  $20,000 </a:t>
            </a:r>
            <a:br>
              <a:rPr lang="en-US" sz="1401" b="1" dirty="0"/>
            </a:br>
            <a:r>
              <a:rPr lang="en-US" sz="1401" b="1" dirty="0"/>
              <a:t>                                                                      Married = $ 61,320                                                                               Married= $30,000</a:t>
            </a:r>
          </a:p>
        </p:txBody>
      </p:sp>
      <p:sp>
        <p:nvSpPr>
          <p:cNvPr id="6" name="TextBox 5">
            <a:extLst>
              <a:ext uri="{FF2B5EF4-FFF2-40B4-BE49-F238E27FC236}">
                <a16:creationId xmlns:a16="http://schemas.microsoft.com/office/drawing/2014/main" id="{CC794877-BBE7-59F8-FD5E-D839578EEB30}"/>
              </a:ext>
            </a:extLst>
          </p:cNvPr>
          <p:cNvSpPr txBox="1"/>
          <p:nvPr/>
        </p:nvSpPr>
        <p:spPr>
          <a:xfrm>
            <a:off x="9982201" y="1279526"/>
            <a:ext cx="1619431" cy="307905"/>
          </a:xfrm>
          <a:prstGeom prst="rect">
            <a:avLst/>
          </a:prstGeom>
          <a:noFill/>
        </p:spPr>
        <p:txBody>
          <a:bodyPr wrap="square" rtlCol="0">
            <a:spAutoFit/>
          </a:bodyPr>
          <a:lstStyle/>
          <a:p>
            <a:r>
              <a:rPr lang="en-US" sz="1401" dirty="0"/>
              <a:t>Table # 5</a:t>
            </a:r>
          </a:p>
        </p:txBody>
      </p:sp>
      <p:sp>
        <p:nvSpPr>
          <p:cNvPr id="7" name="TextBox 6">
            <a:extLst>
              <a:ext uri="{FF2B5EF4-FFF2-40B4-BE49-F238E27FC236}">
                <a16:creationId xmlns:a16="http://schemas.microsoft.com/office/drawing/2014/main" id="{747D422C-3906-70DF-8F01-60C94152A316}"/>
              </a:ext>
            </a:extLst>
          </p:cNvPr>
          <p:cNvSpPr txBox="1"/>
          <p:nvPr/>
        </p:nvSpPr>
        <p:spPr>
          <a:xfrm>
            <a:off x="10098571" y="6405812"/>
            <a:ext cx="1619431" cy="307905"/>
          </a:xfrm>
          <a:prstGeom prst="rect">
            <a:avLst/>
          </a:prstGeom>
          <a:noFill/>
        </p:spPr>
        <p:txBody>
          <a:bodyPr wrap="square" rtlCol="0">
            <a:spAutoFit/>
          </a:bodyPr>
          <a:lstStyle/>
          <a:p>
            <a:r>
              <a:rPr lang="en-US" sz="1401" dirty="0"/>
              <a:t>Table # 6 </a:t>
            </a:r>
          </a:p>
        </p:txBody>
      </p:sp>
    </p:spTree>
    <p:extLst>
      <p:ext uri="{BB962C8B-B14F-4D97-AF65-F5344CB8AC3E}">
        <p14:creationId xmlns:p14="http://schemas.microsoft.com/office/powerpoint/2010/main" val="2246610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D59F-3844-73AA-3098-EBBED2FEF3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870794-36F1-729F-4503-8F0CD1F9DE94}"/>
              </a:ext>
            </a:extLst>
          </p:cNvPr>
          <p:cNvSpPr txBox="1"/>
          <p:nvPr/>
        </p:nvSpPr>
        <p:spPr>
          <a:xfrm>
            <a:off x="358589" y="1438835"/>
            <a:ext cx="3039036" cy="369460"/>
          </a:xfrm>
          <a:prstGeom prst="rect">
            <a:avLst/>
          </a:prstGeom>
          <a:noFill/>
        </p:spPr>
        <p:txBody>
          <a:bodyPr wrap="square" rtlCol="0">
            <a:spAutoFit/>
          </a:bodyPr>
          <a:lstStyle/>
          <a:p>
            <a:r>
              <a:rPr lang="en-US" sz="1801" dirty="0"/>
              <a:t>Support Tables</a:t>
            </a:r>
          </a:p>
        </p:txBody>
      </p:sp>
      <p:sp>
        <p:nvSpPr>
          <p:cNvPr id="8" name="TextBox 7">
            <a:extLst>
              <a:ext uri="{FF2B5EF4-FFF2-40B4-BE49-F238E27FC236}">
                <a16:creationId xmlns:a16="http://schemas.microsoft.com/office/drawing/2014/main" id="{7EAD4262-267F-2CB2-7625-40C40FE35A9C}"/>
              </a:ext>
            </a:extLst>
          </p:cNvPr>
          <p:cNvSpPr txBox="1"/>
          <p:nvPr/>
        </p:nvSpPr>
        <p:spPr>
          <a:xfrm>
            <a:off x="3959097" y="1416332"/>
            <a:ext cx="4455460" cy="369460"/>
          </a:xfrm>
          <a:prstGeom prst="rect">
            <a:avLst/>
          </a:prstGeom>
          <a:noFill/>
        </p:spPr>
        <p:txBody>
          <a:bodyPr wrap="square" rtlCol="0">
            <a:spAutoFit/>
          </a:bodyPr>
          <a:lstStyle/>
          <a:p>
            <a:r>
              <a:rPr lang="en-US" sz="1801" b="1" dirty="0"/>
              <a:t>Local Town Comparison for 41C</a:t>
            </a:r>
          </a:p>
        </p:txBody>
      </p:sp>
      <p:sp>
        <p:nvSpPr>
          <p:cNvPr id="9" name="Footer Placeholder 8">
            <a:extLst>
              <a:ext uri="{FF2B5EF4-FFF2-40B4-BE49-F238E27FC236}">
                <a16:creationId xmlns:a16="http://schemas.microsoft.com/office/drawing/2014/main" id="{233FA8F7-59C0-5F93-E375-DC2393499554}"/>
              </a:ext>
            </a:extLst>
          </p:cNvPr>
          <p:cNvSpPr>
            <a:spLocks noGrp="1"/>
          </p:cNvSpPr>
          <p:nvPr>
            <p:ph type="ftr" sz="quarter" idx="11"/>
          </p:nvPr>
        </p:nvSpPr>
        <p:spPr/>
        <p:txBody>
          <a:bodyPr/>
          <a:lstStyle/>
          <a:p>
            <a:r>
              <a:rPr lang="en-US"/>
              <a:t>BOA March 24 2024  Rev F</a:t>
            </a:r>
            <a:endParaRPr lang="en-US" dirty="0"/>
          </a:p>
        </p:txBody>
      </p:sp>
      <p:sp>
        <p:nvSpPr>
          <p:cNvPr id="10" name="Slide Number Placeholder 9">
            <a:extLst>
              <a:ext uri="{FF2B5EF4-FFF2-40B4-BE49-F238E27FC236}">
                <a16:creationId xmlns:a16="http://schemas.microsoft.com/office/drawing/2014/main" id="{AFB2D224-88AD-1A88-345F-40C0D7154733}"/>
              </a:ext>
            </a:extLst>
          </p:cNvPr>
          <p:cNvSpPr>
            <a:spLocks noGrp="1"/>
          </p:cNvSpPr>
          <p:nvPr>
            <p:ph type="sldNum" sz="quarter" idx="12"/>
          </p:nvPr>
        </p:nvSpPr>
        <p:spPr/>
        <p:txBody>
          <a:bodyPr/>
          <a:lstStyle/>
          <a:p>
            <a:fld id="{0AA5D5EF-5C8D-4B20-81DF-2D9A26A2C6D0}" type="slidenum">
              <a:rPr lang="en-US" smtClean="0"/>
              <a:t>15</a:t>
            </a:fld>
            <a:endParaRPr lang="en-US" dirty="0"/>
          </a:p>
        </p:txBody>
      </p:sp>
      <p:graphicFrame>
        <p:nvGraphicFramePr>
          <p:cNvPr id="5" name="Object 4">
            <a:extLst>
              <a:ext uri="{FF2B5EF4-FFF2-40B4-BE49-F238E27FC236}">
                <a16:creationId xmlns:a16="http://schemas.microsoft.com/office/drawing/2014/main" id="{C7E1A927-F39F-FC5B-7C52-5545CBF0F0A7}"/>
              </a:ext>
            </a:extLst>
          </p:cNvPr>
          <p:cNvGraphicFramePr>
            <a:graphicFrameLocks noChangeAspect="1"/>
          </p:cNvGraphicFramePr>
          <p:nvPr/>
        </p:nvGraphicFramePr>
        <p:xfrm>
          <a:off x="651561" y="1953279"/>
          <a:ext cx="10372135" cy="4566171"/>
        </p:xfrm>
        <a:graphic>
          <a:graphicData uri="http://schemas.openxmlformats.org/presentationml/2006/ole">
            <mc:AlternateContent xmlns:mc="http://schemas.openxmlformats.org/markup-compatibility/2006">
              <mc:Choice xmlns:v="urn:schemas-microsoft-com:vml" Requires="v">
                <p:oleObj name="Worksheet" r:id="rId2" imgW="13954080" imgH="6143839" progId="Excel.Sheet.12">
                  <p:embed/>
                </p:oleObj>
              </mc:Choice>
              <mc:Fallback>
                <p:oleObj name="Worksheet" r:id="rId2" imgW="13954080" imgH="6143839" progId="Excel.Sheet.12">
                  <p:embed/>
                  <p:pic>
                    <p:nvPicPr>
                      <p:cNvPr id="5" name="Object 4">
                        <a:extLst>
                          <a:ext uri="{FF2B5EF4-FFF2-40B4-BE49-F238E27FC236}">
                            <a16:creationId xmlns:a16="http://schemas.microsoft.com/office/drawing/2014/main" id="{C7E1A927-F39F-FC5B-7C52-5545CBF0F0A7}"/>
                          </a:ext>
                        </a:extLst>
                      </p:cNvPr>
                      <p:cNvPicPr/>
                      <p:nvPr/>
                    </p:nvPicPr>
                    <p:blipFill>
                      <a:blip r:embed="rId3"/>
                      <a:stretch>
                        <a:fillRect/>
                      </a:stretch>
                    </p:blipFill>
                    <p:spPr>
                      <a:xfrm>
                        <a:off x="651561" y="1953279"/>
                        <a:ext cx="10372135" cy="4566171"/>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C16BF0CB-6CE4-DD3D-94AB-23424A7DCE13}"/>
              </a:ext>
            </a:extLst>
          </p:cNvPr>
          <p:cNvSpPr txBox="1"/>
          <p:nvPr/>
        </p:nvSpPr>
        <p:spPr>
          <a:xfrm>
            <a:off x="10213982" y="1645503"/>
            <a:ext cx="1619431" cy="307905"/>
          </a:xfrm>
          <a:prstGeom prst="rect">
            <a:avLst/>
          </a:prstGeom>
          <a:noFill/>
        </p:spPr>
        <p:txBody>
          <a:bodyPr wrap="square" rtlCol="0">
            <a:spAutoFit/>
          </a:bodyPr>
          <a:lstStyle/>
          <a:p>
            <a:r>
              <a:rPr lang="en-US" sz="1401" dirty="0"/>
              <a:t>Table # 1</a:t>
            </a:r>
          </a:p>
        </p:txBody>
      </p:sp>
      <p:sp>
        <p:nvSpPr>
          <p:cNvPr id="6" name="TextBox 5">
            <a:extLst>
              <a:ext uri="{FF2B5EF4-FFF2-40B4-BE49-F238E27FC236}">
                <a16:creationId xmlns:a16="http://schemas.microsoft.com/office/drawing/2014/main" id="{39FA1458-EEE5-5704-74CA-2091BADAA7F0}"/>
              </a:ext>
            </a:extLst>
          </p:cNvPr>
          <p:cNvSpPr txBox="1"/>
          <p:nvPr/>
        </p:nvSpPr>
        <p:spPr>
          <a:xfrm>
            <a:off x="3959098" y="6648179"/>
            <a:ext cx="2303252" cy="646331"/>
          </a:xfrm>
          <a:prstGeom prst="rect">
            <a:avLst/>
          </a:prstGeom>
          <a:noFill/>
        </p:spPr>
        <p:txBody>
          <a:bodyPr wrap="square" rtlCol="0">
            <a:spAutoFit/>
          </a:bodyPr>
          <a:lstStyle/>
          <a:p>
            <a:r>
              <a:rPr lang="en-US" sz="1200" dirty="0"/>
              <a:t>Local Town Age Qualification</a:t>
            </a:r>
            <a:br>
              <a:rPr lang="en-US" sz="1200" dirty="0"/>
            </a:br>
            <a:r>
              <a:rPr lang="en-US" sz="1200" dirty="0"/>
              <a:t>             70 years (3 of 9) = 33%</a:t>
            </a:r>
            <a:br>
              <a:rPr lang="en-US" sz="1200" dirty="0"/>
            </a:br>
            <a:r>
              <a:rPr lang="en-US" sz="1200" dirty="0"/>
              <a:t>             65 years (6 of 9) = 66%</a:t>
            </a:r>
          </a:p>
        </p:txBody>
      </p:sp>
      <p:sp>
        <p:nvSpPr>
          <p:cNvPr id="7" name="TextBox 6">
            <a:extLst>
              <a:ext uri="{FF2B5EF4-FFF2-40B4-BE49-F238E27FC236}">
                <a16:creationId xmlns:a16="http://schemas.microsoft.com/office/drawing/2014/main" id="{A42A0333-8E4A-D327-0F3D-2C7D64E10C9F}"/>
              </a:ext>
            </a:extLst>
          </p:cNvPr>
          <p:cNvSpPr txBox="1"/>
          <p:nvPr/>
        </p:nvSpPr>
        <p:spPr>
          <a:xfrm>
            <a:off x="6469811" y="6527083"/>
            <a:ext cx="2477220" cy="830997"/>
          </a:xfrm>
          <a:prstGeom prst="rect">
            <a:avLst/>
          </a:prstGeom>
          <a:noFill/>
        </p:spPr>
        <p:txBody>
          <a:bodyPr wrap="square" rtlCol="0">
            <a:spAutoFit/>
          </a:bodyPr>
          <a:lstStyle/>
          <a:p>
            <a:r>
              <a:rPr lang="en-US" sz="1200" dirty="0"/>
              <a:t>Local Town Reimbursement</a:t>
            </a:r>
            <a:br>
              <a:rPr lang="en-US" sz="1200" dirty="0"/>
            </a:br>
            <a:r>
              <a:rPr lang="en-US" sz="1200" dirty="0"/>
              <a:t>     2 of 10 were $500= 20%</a:t>
            </a:r>
            <a:br>
              <a:rPr lang="en-US" sz="1200" dirty="0"/>
            </a:br>
            <a:r>
              <a:rPr lang="en-US" sz="1200" dirty="0"/>
              <a:t>     3 of 10  were $750= 30%</a:t>
            </a:r>
          </a:p>
          <a:p>
            <a:r>
              <a:rPr lang="en-US" sz="1200" dirty="0"/>
              <a:t>     5 of 10  were $1000 = 50%</a:t>
            </a:r>
          </a:p>
        </p:txBody>
      </p:sp>
    </p:spTree>
    <p:extLst>
      <p:ext uri="{BB962C8B-B14F-4D97-AF65-F5344CB8AC3E}">
        <p14:creationId xmlns:p14="http://schemas.microsoft.com/office/powerpoint/2010/main" val="333212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A9F967A-A994-DC7B-67EE-2D361434343F}"/>
              </a:ext>
            </a:extLst>
          </p:cNvPr>
          <p:cNvGraphicFramePr>
            <a:graphicFrameLocks noChangeAspect="1"/>
          </p:cNvGraphicFramePr>
          <p:nvPr/>
        </p:nvGraphicFramePr>
        <p:xfrm>
          <a:off x="928299" y="3722305"/>
          <a:ext cx="9356725" cy="3124201"/>
        </p:xfrm>
        <a:graphic>
          <a:graphicData uri="http://schemas.openxmlformats.org/presentationml/2006/ole">
            <mc:AlternateContent xmlns:mc="http://schemas.openxmlformats.org/markup-compatibility/2006">
              <mc:Choice xmlns:v="urn:schemas-microsoft-com:vml" Requires="v">
                <p:oleObj name="Worksheet" r:id="rId2" imgW="9357502" imgH="3124263" progId="Excel.Sheet.12">
                  <p:embed/>
                </p:oleObj>
              </mc:Choice>
              <mc:Fallback>
                <p:oleObj name="Worksheet" r:id="rId2" imgW="9357502" imgH="3124263" progId="Excel.Sheet.12">
                  <p:embed/>
                  <p:pic>
                    <p:nvPicPr>
                      <p:cNvPr id="2" name="Object 1">
                        <a:extLst>
                          <a:ext uri="{FF2B5EF4-FFF2-40B4-BE49-F238E27FC236}">
                            <a16:creationId xmlns:a16="http://schemas.microsoft.com/office/drawing/2014/main" id="{1A9F967A-A994-DC7B-67EE-2D361434343F}"/>
                          </a:ext>
                        </a:extLst>
                      </p:cNvPr>
                      <p:cNvPicPr/>
                      <p:nvPr/>
                    </p:nvPicPr>
                    <p:blipFill>
                      <a:blip r:embed="rId3"/>
                      <a:stretch>
                        <a:fillRect/>
                      </a:stretch>
                    </p:blipFill>
                    <p:spPr>
                      <a:xfrm>
                        <a:off x="928299" y="3722305"/>
                        <a:ext cx="9356725" cy="3124201"/>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7B26C55-5F92-58C4-678E-8F73BFBCB406}"/>
              </a:ext>
            </a:extLst>
          </p:cNvPr>
          <p:cNvGraphicFramePr>
            <a:graphicFrameLocks noChangeAspect="1"/>
          </p:cNvGraphicFramePr>
          <p:nvPr/>
        </p:nvGraphicFramePr>
        <p:xfrm>
          <a:off x="874323" y="1439534"/>
          <a:ext cx="9410700" cy="1514475"/>
        </p:xfrm>
        <a:graphic>
          <a:graphicData uri="http://schemas.openxmlformats.org/presentationml/2006/ole">
            <mc:AlternateContent xmlns:mc="http://schemas.openxmlformats.org/markup-compatibility/2006">
              <mc:Choice xmlns:v="urn:schemas-microsoft-com:vml" Requires="v">
                <p:oleObj name="Worksheet" r:id="rId4" imgW="9410880" imgH="1514689" progId="Excel.Sheet.12">
                  <p:embed/>
                </p:oleObj>
              </mc:Choice>
              <mc:Fallback>
                <p:oleObj name="Worksheet" r:id="rId4" imgW="9410880" imgH="1514689" progId="Excel.Sheet.12">
                  <p:embed/>
                  <p:pic>
                    <p:nvPicPr>
                      <p:cNvPr id="5" name="Object 4">
                        <a:extLst>
                          <a:ext uri="{FF2B5EF4-FFF2-40B4-BE49-F238E27FC236}">
                            <a16:creationId xmlns:a16="http://schemas.microsoft.com/office/drawing/2014/main" id="{27B26C55-5F92-58C4-678E-8F73BFBCB406}"/>
                          </a:ext>
                        </a:extLst>
                      </p:cNvPr>
                      <p:cNvPicPr/>
                      <p:nvPr/>
                    </p:nvPicPr>
                    <p:blipFill>
                      <a:blip r:embed="rId5"/>
                      <a:stretch>
                        <a:fillRect/>
                      </a:stretch>
                    </p:blipFill>
                    <p:spPr>
                      <a:xfrm>
                        <a:off x="874323" y="1439534"/>
                        <a:ext cx="9410700" cy="1514475"/>
                      </a:xfrm>
                      <a:prstGeom prst="rect">
                        <a:avLst/>
                      </a:prstGeom>
                    </p:spPr>
                  </p:pic>
                </p:oleObj>
              </mc:Fallback>
            </mc:AlternateContent>
          </a:graphicData>
        </a:graphic>
      </p:graphicFrame>
      <p:sp>
        <p:nvSpPr>
          <p:cNvPr id="6" name="Footer Placeholder 5">
            <a:extLst>
              <a:ext uri="{FF2B5EF4-FFF2-40B4-BE49-F238E27FC236}">
                <a16:creationId xmlns:a16="http://schemas.microsoft.com/office/drawing/2014/main" id="{1644AB8C-8F9D-B0BE-2599-8D7DDD5EA60E}"/>
              </a:ext>
            </a:extLst>
          </p:cNvPr>
          <p:cNvSpPr>
            <a:spLocks noGrp="1"/>
          </p:cNvSpPr>
          <p:nvPr>
            <p:ph type="ftr" sz="quarter" idx="11"/>
          </p:nvPr>
        </p:nvSpPr>
        <p:spPr/>
        <p:txBody>
          <a:bodyPr/>
          <a:lstStyle/>
          <a:p>
            <a:r>
              <a:rPr lang="en-US"/>
              <a:t>BOA March 24 2024  Rev F</a:t>
            </a:r>
            <a:endParaRPr lang="en-US" dirty="0"/>
          </a:p>
        </p:txBody>
      </p:sp>
      <p:sp>
        <p:nvSpPr>
          <p:cNvPr id="7" name="Slide Number Placeholder 6">
            <a:extLst>
              <a:ext uri="{FF2B5EF4-FFF2-40B4-BE49-F238E27FC236}">
                <a16:creationId xmlns:a16="http://schemas.microsoft.com/office/drawing/2014/main" id="{23E42E7F-ED85-8679-7BD5-6EEE2946ABD6}"/>
              </a:ext>
            </a:extLst>
          </p:cNvPr>
          <p:cNvSpPr>
            <a:spLocks noGrp="1"/>
          </p:cNvSpPr>
          <p:nvPr>
            <p:ph type="sldNum" sz="quarter" idx="12"/>
          </p:nvPr>
        </p:nvSpPr>
        <p:spPr/>
        <p:txBody>
          <a:bodyPr/>
          <a:lstStyle/>
          <a:p>
            <a:fld id="{0AA5D5EF-5C8D-4B20-81DF-2D9A26A2C6D0}" type="slidenum">
              <a:rPr lang="en-US" smtClean="0"/>
              <a:t>16</a:t>
            </a:fld>
            <a:endParaRPr lang="en-US" dirty="0"/>
          </a:p>
        </p:txBody>
      </p:sp>
      <p:sp>
        <p:nvSpPr>
          <p:cNvPr id="3" name="TextBox 2">
            <a:extLst>
              <a:ext uri="{FF2B5EF4-FFF2-40B4-BE49-F238E27FC236}">
                <a16:creationId xmlns:a16="http://schemas.microsoft.com/office/drawing/2014/main" id="{EDEFA2A7-FED4-EF35-3926-2D354F44F820}"/>
              </a:ext>
            </a:extLst>
          </p:cNvPr>
          <p:cNvSpPr txBox="1"/>
          <p:nvPr/>
        </p:nvSpPr>
        <p:spPr>
          <a:xfrm>
            <a:off x="10285022" y="3722307"/>
            <a:ext cx="1619431" cy="307905"/>
          </a:xfrm>
          <a:prstGeom prst="rect">
            <a:avLst/>
          </a:prstGeom>
          <a:noFill/>
        </p:spPr>
        <p:txBody>
          <a:bodyPr wrap="square" rtlCol="0">
            <a:spAutoFit/>
          </a:bodyPr>
          <a:lstStyle/>
          <a:p>
            <a:r>
              <a:rPr lang="en-US" sz="1401" dirty="0"/>
              <a:t>Table  #4</a:t>
            </a:r>
          </a:p>
        </p:txBody>
      </p:sp>
      <p:sp>
        <p:nvSpPr>
          <p:cNvPr id="4" name="TextBox 3">
            <a:extLst>
              <a:ext uri="{FF2B5EF4-FFF2-40B4-BE49-F238E27FC236}">
                <a16:creationId xmlns:a16="http://schemas.microsoft.com/office/drawing/2014/main" id="{3C97A2D0-715A-C4B1-0849-70D2012AD2EE}"/>
              </a:ext>
            </a:extLst>
          </p:cNvPr>
          <p:cNvSpPr txBox="1"/>
          <p:nvPr/>
        </p:nvSpPr>
        <p:spPr>
          <a:xfrm>
            <a:off x="10285022" y="1543434"/>
            <a:ext cx="1619431" cy="307905"/>
          </a:xfrm>
          <a:prstGeom prst="rect">
            <a:avLst/>
          </a:prstGeom>
          <a:noFill/>
        </p:spPr>
        <p:txBody>
          <a:bodyPr wrap="square" rtlCol="0">
            <a:spAutoFit/>
          </a:bodyPr>
          <a:lstStyle/>
          <a:p>
            <a:r>
              <a:rPr lang="en-US" sz="1401" dirty="0"/>
              <a:t>Table #3 </a:t>
            </a:r>
          </a:p>
        </p:txBody>
      </p:sp>
    </p:spTree>
    <p:extLst>
      <p:ext uri="{BB962C8B-B14F-4D97-AF65-F5344CB8AC3E}">
        <p14:creationId xmlns:p14="http://schemas.microsoft.com/office/powerpoint/2010/main" val="450582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0ECFF-BBD1-E229-977C-AB053C041B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2E3393-94D9-D95D-8A7D-FEB5C422F79B}"/>
              </a:ext>
            </a:extLst>
          </p:cNvPr>
          <p:cNvSpPr txBox="1"/>
          <p:nvPr/>
        </p:nvSpPr>
        <p:spPr>
          <a:xfrm>
            <a:off x="111470" y="1535405"/>
            <a:ext cx="11665646" cy="7971669"/>
          </a:xfrm>
          <a:prstGeom prst="rect">
            <a:avLst/>
          </a:prstGeom>
          <a:noFill/>
        </p:spPr>
        <p:txBody>
          <a:bodyPr wrap="square" rtlCol="0">
            <a:spAutoFit/>
          </a:bodyPr>
          <a:lstStyle/>
          <a:p>
            <a:r>
              <a:rPr lang="en-US" sz="1600" dirty="0"/>
              <a:t>                                                                                                                                                                                                    </a:t>
            </a:r>
            <a:br>
              <a:rPr lang="en-US" sz="1600" dirty="0"/>
            </a:br>
            <a:r>
              <a:rPr lang="en-US" sz="2000" b="1" u="sng" dirty="0"/>
              <a:t>Change </a:t>
            </a:r>
            <a:r>
              <a:rPr lang="en-US" sz="1801" b="1" u="sng" dirty="0"/>
              <a:t>Options Available:              </a:t>
            </a:r>
            <a:br>
              <a:rPr lang="en-US" sz="1600" dirty="0"/>
            </a:br>
            <a:r>
              <a:rPr lang="en-US" sz="1600" dirty="0"/>
              <a:t>Option 0:  Do Nothing!  Maintain Existing Age Requirement at 70 and no change in Exemption Compensation from $750.</a:t>
            </a:r>
          </a:p>
          <a:p>
            <a:r>
              <a:rPr lang="en-US" sz="1600" dirty="0"/>
              <a:t>Option 1:  Only Raise  Exemption Compensation an additional  $250, to total household compensation $1000</a:t>
            </a:r>
          </a:p>
          <a:p>
            <a:r>
              <a:rPr lang="en-US" sz="1600" dirty="0"/>
              <a:t>Option 2:  Lower Eligibility Age to 65 from 70.  Would Increase citizen participation from average of 20  to 30 per year.</a:t>
            </a:r>
          </a:p>
          <a:p>
            <a:r>
              <a:rPr lang="en-US" sz="1600" dirty="0"/>
              <a:t>Option 3:  Combined Option 1&amp;2</a:t>
            </a:r>
          </a:p>
          <a:p>
            <a:endParaRPr lang="en-US" sz="1600" dirty="0"/>
          </a:p>
          <a:p>
            <a:r>
              <a:rPr lang="en-US" sz="2400" b="1" u="sng" dirty="0"/>
              <a:t>Impacts </a:t>
            </a:r>
            <a:br>
              <a:rPr lang="en-US" sz="1600" dirty="0"/>
            </a:br>
            <a:r>
              <a:rPr lang="en-US" sz="1600" b="1" u="sng" dirty="0"/>
              <a:t>C</a:t>
            </a:r>
            <a:r>
              <a:rPr lang="en-US" sz="1801" b="1" u="sng" dirty="0"/>
              <a:t>alculated Total Cost per Household, by Option:    </a:t>
            </a:r>
          </a:p>
          <a:p>
            <a:r>
              <a:rPr lang="en-US" sz="1600" dirty="0"/>
              <a:t>Option 0:  Do nothing: Continue Current Level: Total Household Cost stays the same =  $1.12 Annually.  (No Change - Current)</a:t>
            </a:r>
            <a:br>
              <a:rPr lang="en-US" sz="1600" dirty="0"/>
            </a:br>
            <a:r>
              <a:rPr lang="en-US" sz="1600" dirty="0"/>
              <a:t>Option 1:  Raise Exemption Comp by additional $250: Total Household Average Cost Increased to $2.26  Annually, (Up $1.14 from Current)</a:t>
            </a:r>
          </a:p>
          <a:p>
            <a:r>
              <a:rPr lang="en-US" sz="1600" dirty="0"/>
              <a:t>Option 2:  Reduce Age of Eligibility to 65: Total Household Average Cost Increased to $1.69 annually, (Up $.57 from Current)  </a:t>
            </a:r>
          </a:p>
          <a:p>
            <a:r>
              <a:rPr lang="en-US" sz="1600" dirty="0"/>
              <a:t>Option 3:  Combine Option 2 &amp; 3 = Combined Average Cost Increased to $3.38 annually, (Up $2.26 from Current))</a:t>
            </a:r>
          </a:p>
          <a:p>
            <a:endParaRPr lang="en-US" sz="1600" dirty="0"/>
          </a:p>
          <a:p>
            <a:r>
              <a:rPr lang="en-US" sz="1801" b="1" u="sng" dirty="0"/>
              <a:t>Total Cost to Town</a:t>
            </a:r>
            <a:br>
              <a:rPr lang="en-US" sz="1600" dirty="0"/>
            </a:br>
            <a:r>
              <a:rPr lang="en-US" sz="1600" dirty="0"/>
              <a:t>Option 0:   $5,000… Current Cost</a:t>
            </a:r>
          </a:p>
          <a:p>
            <a:r>
              <a:rPr lang="en-US" sz="1600" dirty="0"/>
              <a:t>Option 1:    $10,000</a:t>
            </a:r>
          </a:p>
          <a:p>
            <a:r>
              <a:rPr lang="en-US" sz="1600" dirty="0"/>
              <a:t>Option 2:     $7,500</a:t>
            </a:r>
            <a:br>
              <a:rPr lang="en-US" sz="1600" dirty="0"/>
            </a:br>
            <a:r>
              <a:rPr lang="en-US" sz="1600" dirty="0"/>
              <a:t>Option 3:    $15,000</a:t>
            </a:r>
          </a:p>
          <a:p>
            <a:br>
              <a:rPr lang="en-US" sz="1600" dirty="0"/>
            </a:br>
            <a:r>
              <a:rPr lang="en-US" sz="1600" dirty="0"/>
              <a:t> </a:t>
            </a:r>
            <a:br>
              <a:rPr lang="en-US" sz="1600" dirty="0"/>
            </a:br>
            <a:r>
              <a:rPr lang="en-US" sz="1600" dirty="0"/>
              <a:t>                                                                                                       </a:t>
            </a:r>
            <a:r>
              <a:rPr lang="en-US" sz="1200" u="sng" dirty="0"/>
              <a:t>For Details. (Ref Table #4)</a:t>
            </a:r>
            <a:br>
              <a:rPr lang="en-US" sz="1401" dirty="0"/>
            </a:br>
            <a:endParaRPr lang="en-US" sz="1600" u="sng" dirty="0"/>
          </a:p>
          <a:p>
            <a:br>
              <a:rPr lang="en-US" sz="1600" dirty="0"/>
            </a:br>
            <a:r>
              <a:rPr lang="en-US" sz="1600" b="1" u="sng" dirty="0"/>
              <a:t> </a:t>
            </a:r>
            <a:endParaRPr lang="en-US" sz="1600" dirty="0"/>
          </a:p>
          <a:p>
            <a:r>
              <a:rPr lang="en-US" sz="1600" dirty="0"/>
              <a:t> </a:t>
            </a:r>
          </a:p>
          <a:p>
            <a:endParaRPr lang="en-US" sz="1600" dirty="0"/>
          </a:p>
          <a:p>
            <a:endParaRPr lang="en-US" sz="1600" dirty="0"/>
          </a:p>
          <a:p>
            <a:r>
              <a:rPr lang="en-US" sz="1600" dirty="0">
                <a:solidFill>
                  <a:srgbClr val="C00000"/>
                </a:solidFill>
              </a:rPr>
              <a:t> </a:t>
            </a:r>
          </a:p>
          <a:p>
            <a:r>
              <a:rPr lang="en-US" sz="1600" b="1" u="sng" dirty="0"/>
              <a:t> </a:t>
            </a:r>
            <a:endParaRPr lang="en-US" sz="1600" u="sng" dirty="0"/>
          </a:p>
          <a:p>
            <a:endParaRPr lang="en-US" sz="1600" dirty="0"/>
          </a:p>
        </p:txBody>
      </p:sp>
      <p:sp>
        <p:nvSpPr>
          <p:cNvPr id="3" name="Footer Placeholder 2">
            <a:extLst>
              <a:ext uri="{FF2B5EF4-FFF2-40B4-BE49-F238E27FC236}">
                <a16:creationId xmlns:a16="http://schemas.microsoft.com/office/drawing/2014/main" id="{E899851E-2872-035E-996B-CA9CC52CC019}"/>
              </a:ext>
            </a:extLst>
          </p:cNvPr>
          <p:cNvSpPr>
            <a:spLocks noGrp="1"/>
          </p:cNvSpPr>
          <p:nvPr>
            <p:ph type="ftr" sz="quarter" idx="11"/>
          </p:nvPr>
        </p:nvSpPr>
        <p:spPr/>
        <p:txBody>
          <a:bodyPr/>
          <a:lstStyle/>
          <a:p>
            <a:r>
              <a:rPr lang="en-US"/>
              <a:t>BOA March 24 2024  Rev F</a:t>
            </a:r>
            <a:endParaRPr lang="en-US" dirty="0"/>
          </a:p>
        </p:txBody>
      </p:sp>
      <p:sp>
        <p:nvSpPr>
          <p:cNvPr id="4" name="Slide Number Placeholder 3">
            <a:extLst>
              <a:ext uri="{FF2B5EF4-FFF2-40B4-BE49-F238E27FC236}">
                <a16:creationId xmlns:a16="http://schemas.microsoft.com/office/drawing/2014/main" id="{4BAD2D84-892E-C13A-AFF7-76F9568A3232}"/>
              </a:ext>
            </a:extLst>
          </p:cNvPr>
          <p:cNvSpPr>
            <a:spLocks noGrp="1"/>
          </p:cNvSpPr>
          <p:nvPr>
            <p:ph type="sldNum" sz="quarter" idx="12"/>
          </p:nvPr>
        </p:nvSpPr>
        <p:spPr/>
        <p:txBody>
          <a:bodyPr/>
          <a:lstStyle/>
          <a:p>
            <a:fld id="{0AA5D5EF-5C8D-4B20-81DF-2D9A26A2C6D0}" type="slidenum">
              <a:rPr lang="en-US" smtClean="0"/>
              <a:t>17</a:t>
            </a:fld>
            <a:endParaRPr lang="en-US" dirty="0"/>
          </a:p>
        </p:txBody>
      </p:sp>
    </p:spTree>
    <p:extLst>
      <p:ext uri="{BB962C8B-B14F-4D97-AF65-F5344CB8AC3E}">
        <p14:creationId xmlns:p14="http://schemas.microsoft.com/office/powerpoint/2010/main" val="548234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03AF0C-F5BF-446A-23D5-2B20B033D260}"/>
              </a:ext>
            </a:extLst>
          </p:cNvPr>
          <p:cNvSpPr txBox="1"/>
          <p:nvPr/>
        </p:nvSpPr>
        <p:spPr>
          <a:xfrm>
            <a:off x="7396437" y="1566337"/>
            <a:ext cx="3702425" cy="369460"/>
          </a:xfrm>
          <a:prstGeom prst="rect">
            <a:avLst/>
          </a:prstGeom>
          <a:noFill/>
        </p:spPr>
        <p:txBody>
          <a:bodyPr wrap="square" rtlCol="0">
            <a:spAutoFit/>
          </a:bodyPr>
          <a:lstStyle/>
          <a:p>
            <a:r>
              <a:rPr lang="en-US" sz="1801" dirty="0"/>
              <a:t>Additional References</a:t>
            </a:r>
          </a:p>
        </p:txBody>
      </p:sp>
      <p:pic>
        <p:nvPicPr>
          <p:cNvPr id="3" name="Picture 2">
            <a:extLst>
              <a:ext uri="{FF2B5EF4-FFF2-40B4-BE49-F238E27FC236}">
                <a16:creationId xmlns:a16="http://schemas.microsoft.com/office/drawing/2014/main" id="{266E1CFB-1278-C95E-FDB3-B3DAD6DF2C4C}"/>
              </a:ext>
            </a:extLst>
          </p:cNvPr>
          <p:cNvPicPr>
            <a:picLocks noChangeAspect="1"/>
          </p:cNvPicPr>
          <p:nvPr/>
        </p:nvPicPr>
        <p:blipFill>
          <a:blip r:embed="rId2"/>
          <a:stretch>
            <a:fillRect/>
          </a:stretch>
        </p:blipFill>
        <p:spPr>
          <a:xfrm>
            <a:off x="7469562" y="6282202"/>
            <a:ext cx="3433908" cy="1060155"/>
          </a:xfrm>
          <a:prstGeom prst="rect">
            <a:avLst/>
          </a:prstGeom>
        </p:spPr>
      </p:pic>
      <p:pic>
        <p:nvPicPr>
          <p:cNvPr id="5" name="Picture 4">
            <a:extLst>
              <a:ext uri="{FF2B5EF4-FFF2-40B4-BE49-F238E27FC236}">
                <a16:creationId xmlns:a16="http://schemas.microsoft.com/office/drawing/2014/main" id="{101DCD44-7EA5-C2F8-0871-A8984E1A8743}"/>
              </a:ext>
            </a:extLst>
          </p:cNvPr>
          <p:cNvPicPr>
            <a:picLocks noChangeAspect="1"/>
          </p:cNvPicPr>
          <p:nvPr/>
        </p:nvPicPr>
        <p:blipFill>
          <a:blip r:embed="rId3"/>
          <a:stretch>
            <a:fillRect/>
          </a:stretch>
        </p:blipFill>
        <p:spPr>
          <a:xfrm>
            <a:off x="219686" y="2341381"/>
            <a:ext cx="6893029" cy="3817547"/>
          </a:xfrm>
          <a:prstGeom prst="rect">
            <a:avLst/>
          </a:prstGeom>
        </p:spPr>
      </p:pic>
      <p:pic>
        <p:nvPicPr>
          <p:cNvPr id="7" name="Picture 6">
            <a:extLst>
              <a:ext uri="{FF2B5EF4-FFF2-40B4-BE49-F238E27FC236}">
                <a16:creationId xmlns:a16="http://schemas.microsoft.com/office/drawing/2014/main" id="{40618F90-B565-D240-BC4E-899C044F5101}"/>
              </a:ext>
            </a:extLst>
          </p:cNvPr>
          <p:cNvPicPr>
            <a:picLocks noChangeAspect="1"/>
          </p:cNvPicPr>
          <p:nvPr/>
        </p:nvPicPr>
        <p:blipFill>
          <a:blip r:embed="rId4"/>
          <a:stretch>
            <a:fillRect/>
          </a:stretch>
        </p:blipFill>
        <p:spPr>
          <a:xfrm>
            <a:off x="7469561" y="2512855"/>
            <a:ext cx="4301099" cy="1301067"/>
          </a:xfrm>
          <a:prstGeom prst="rect">
            <a:avLst/>
          </a:prstGeom>
        </p:spPr>
      </p:pic>
      <p:pic>
        <p:nvPicPr>
          <p:cNvPr id="9" name="Picture 8">
            <a:extLst>
              <a:ext uri="{FF2B5EF4-FFF2-40B4-BE49-F238E27FC236}">
                <a16:creationId xmlns:a16="http://schemas.microsoft.com/office/drawing/2014/main" id="{94780854-00E0-1832-5527-A991CFCC7D8F}"/>
              </a:ext>
            </a:extLst>
          </p:cNvPr>
          <p:cNvPicPr>
            <a:picLocks noChangeAspect="1"/>
          </p:cNvPicPr>
          <p:nvPr/>
        </p:nvPicPr>
        <p:blipFill>
          <a:blip r:embed="rId5"/>
          <a:stretch>
            <a:fillRect/>
          </a:stretch>
        </p:blipFill>
        <p:spPr>
          <a:xfrm>
            <a:off x="7396437" y="3813922"/>
            <a:ext cx="4447346" cy="944569"/>
          </a:xfrm>
          <a:prstGeom prst="rect">
            <a:avLst/>
          </a:prstGeom>
        </p:spPr>
      </p:pic>
      <p:pic>
        <p:nvPicPr>
          <p:cNvPr id="11" name="Picture 10">
            <a:extLst>
              <a:ext uri="{FF2B5EF4-FFF2-40B4-BE49-F238E27FC236}">
                <a16:creationId xmlns:a16="http://schemas.microsoft.com/office/drawing/2014/main" id="{29CBEB46-BA8D-5D76-0164-ED7143E56B25}"/>
              </a:ext>
            </a:extLst>
          </p:cNvPr>
          <p:cNvPicPr>
            <a:picLocks noChangeAspect="1"/>
          </p:cNvPicPr>
          <p:nvPr/>
        </p:nvPicPr>
        <p:blipFill>
          <a:blip r:embed="rId6"/>
          <a:stretch>
            <a:fillRect/>
          </a:stretch>
        </p:blipFill>
        <p:spPr>
          <a:xfrm>
            <a:off x="7469562" y="4951069"/>
            <a:ext cx="3028389" cy="971861"/>
          </a:xfrm>
          <a:prstGeom prst="rect">
            <a:avLst/>
          </a:prstGeom>
        </p:spPr>
      </p:pic>
      <p:sp>
        <p:nvSpPr>
          <p:cNvPr id="12" name="Footer Placeholder 11">
            <a:extLst>
              <a:ext uri="{FF2B5EF4-FFF2-40B4-BE49-F238E27FC236}">
                <a16:creationId xmlns:a16="http://schemas.microsoft.com/office/drawing/2014/main" id="{1AF8E295-B327-B127-AC80-21EE79BDDA3E}"/>
              </a:ext>
            </a:extLst>
          </p:cNvPr>
          <p:cNvSpPr>
            <a:spLocks noGrp="1"/>
          </p:cNvSpPr>
          <p:nvPr>
            <p:ph type="ftr" sz="quarter" idx="11"/>
          </p:nvPr>
        </p:nvSpPr>
        <p:spPr/>
        <p:txBody>
          <a:bodyPr/>
          <a:lstStyle/>
          <a:p>
            <a:r>
              <a:rPr lang="en-US"/>
              <a:t>BOA March 24 2024  Rev F</a:t>
            </a:r>
            <a:endParaRPr lang="en-US" dirty="0"/>
          </a:p>
        </p:txBody>
      </p:sp>
      <p:sp>
        <p:nvSpPr>
          <p:cNvPr id="13" name="Slide Number Placeholder 12">
            <a:extLst>
              <a:ext uri="{FF2B5EF4-FFF2-40B4-BE49-F238E27FC236}">
                <a16:creationId xmlns:a16="http://schemas.microsoft.com/office/drawing/2014/main" id="{50F3FCE0-3D94-6674-242E-42BCFFE2E879}"/>
              </a:ext>
            </a:extLst>
          </p:cNvPr>
          <p:cNvSpPr>
            <a:spLocks noGrp="1"/>
          </p:cNvSpPr>
          <p:nvPr>
            <p:ph type="sldNum" sz="quarter" idx="12"/>
          </p:nvPr>
        </p:nvSpPr>
        <p:spPr/>
        <p:txBody>
          <a:bodyPr/>
          <a:lstStyle/>
          <a:p>
            <a:fld id="{0AA5D5EF-5C8D-4B20-81DF-2D9A26A2C6D0}" type="slidenum">
              <a:rPr lang="en-US" smtClean="0"/>
              <a:t>18</a:t>
            </a:fld>
            <a:endParaRPr lang="en-US" dirty="0"/>
          </a:p>
        </p:txBody>
      </p:sp>
      <p:sp>
        <p:nvSpPr>
          <p:cNvPr id="4" name="Rectangle 3">
            <a:extLst>
              <a:ext uri="{FF2B5EF4-FFF2-40B4-BE49-F238E27FC236}">
                <a16:creationId xmlns:a16="http://schemas.microsoft.com/office/drawing/2014/main" id="{B2775F8F-CE86-0A23-5B16-F023184C6E78}"/>
              </a:ext>
            </a:extLst>
          </p:cNvPr>
          <p:cNvSpPr/>
          <p:nvPr/>
        </p:nvSpPr>
        <p:spPr>
          <a:xfrm>
            <a:off x="4461126" y="7031998"/>
            <a:ext cx="1811547" cy="2592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END</a:t>
            </a:r>
          </a:p>
        </p:txBody>
      </p:sp>
      <p:sp>
        <p:nvSpPr>
          <p:cNvPr id="6" name="TextBox 5">
            <a:extLst>
              <a:ext uri="{FF2B5EF4-FFF2-40B4-BE49-F238E27FC236}">
                <a16:creationId xmlns:a16="http://schemas.microsoft.com/office/drawing/2014/main" id="{96999016-F831-B2BA-3F4B-A0E61D356437}"/>
              </a:ext>
            </a:extLst>
          </p:cNvPr>
          <p:cNvSpPr txBox="1"/>
          <p:nvPr/>
        </p:nvSpPr>
        <p:spPr>
          <a:xfrm>
            <a:off x="3588589" y="1677839"/>
            <a:ext cx="957532" cy="307905"/>
          </a:xfrm>
          <a:prstGeom prst="rect">
            <a:avLst/>
          </a:prstGeom>
          <a:noFill/>
        </p:spPr>
        <p:txBody>
          <a:bodyPr wrap="square" rtlCol="0">
            <a:spAutoFit/>
          </a:bodyPr>
          <a:lstStyle/>
          <a:p>
            <a:pPr algn="ctr"/>
            <a:r>
              <a:rPr lang="en-US" sz="1401" dirty="0"/>
              <a:t>Table #6</a:t>
            </a:r>
          </a:p>
        </p:txBody>
      </p:sp>
      <p:cxnSp>
        <p:nvCxnSpPr>
          <p:cNvPr id="10" name="Straight Connector 9">
            <a:extLst>
              <a:ext uri="{FF2B5EF4-FFF2-40B4-BE49-F238E27FC236}">
                <a16:creationId xmlns:a16="http://schemas.microsoft.com/office/drawing/2014/main" id="{07BC9909-A8F0-1717-A5BB-A9F28E04D03A}"/>
              </a:ext>
            </a:extLst>
          </p:cNvPr>
          <p:cNvCxnSpPr/>
          <p:nvPr/>
        </p:nvCxnSpPr>
        <p:spPr>
          <a:xfrm>
            <a:off x="3899139" y="4758491"/>
            <a:ext cx="15009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9E52CE6-30B6-DA5E-057D-10C27F7C8EF0}"/>
              </a:ext>
            </a:extLst>
          </p:cNvPr>
          <p:cNvCxnSpPr>
            <a:cxnSpLocks/>
          </p:cNvCxnSpPr>
          <p:nvPr/>
        </p:nvCxnSpPr>
        <p:spPr>
          <a:xfrm>
            <a:off x="5670208" y="5068018"/>
            <a:ext cx="108566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090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1057D-60D2-0A0E-72BF-AFAB060F05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212E8E-4B28-5152-3686-992394F1A22F}"/>
              </a:ext>
            </a:extLst>
          </p:cNvPr>
          <p:cNvSpPr txBox="1"/>
          <p:nvPr/>
        </p:nvSpPr>
        <p:spPr>
          <a:xfrm>
            <a:off x="1259006" y="2017456"/>
            <a:ext cx="9154236" cy="3293209"/>
          </a:xfrm>
          <a:prstGeom prst="rect">
            <a:avLst/>
          </a:prstGeom>
          <a:noFill/>
        </p:spPr>
        <p:txBody>
          <a:bodyPr wrap="square">
            <a:spAutoFit/>
          </a:bodyPr>
          <a:lstStyle/>
          <a:p>
            <a:r>
              <a:rPr lang="en-US" sz="2800" b="1" u="sng" dirty="0"/>
              <a:t>Summary</a:t>
            </a:r>
            <a:br>
              <a:rPr lang="en-US" sz="2000" b="1" u="sng" dirty="0"/>
            </a:br>
            <a:br>
              <a:rPr lang="en-US" sz="2000" dirty="0"/>
            </a:br>
            <a:r>
              <a:rPr lang="en-US" sz="2000" dirty="0"/>
              <a:t>  BOA Team Unanimously chose </a:t>
            </a:r>
            <a:r>
              <a:rPr lang="en-US" sz="2000" b="1" u="sng" dirty="0"/>
              <a:t>Option 3.</a:t>
            </a:r>
            <a:r>
              <a:rPr lang="en-US" sz="2000" dirty="0"/>
              <a:t>  = Lower Age Eligibility to 65 &amp; Raise Total Reimbursement to $1000. (State Contributes $500 &amp; Lunenburg Matches the $500)</a:t>
            </a:r>
            <a:br>
              <a:rPr lang="en-US" sz="2000" dirty="0"/>
            </a:br>
            <a:br>
              <a:rPr lang="en-US" sz="2000" dirty="0"/>
            </a:br>
            <a:r>
              <a:rPr lang="en-US" sz="2000" dirty="0"/>
              <a:t>    Option 3 brings Lunenburg parity with our surrounding Communities, while assisting our most vulnerable  Senior citizens.   </a:t>
            </a:r>
          </a:p>
          <a:p>
            <a:br>
              <a:rPr lang="en-US" sz="2000" dirty="0"/>
            </a:br>
            <a:r>
              <a:rPr lang="en-US" sz="2000" dirty="0"/>
              <a:t>     Option 3 would be consistent with buying a full Cup of Coffee, once a year per Household.  Cost to Town = $3.38 </a:t>
            </a:r>
          </a:p>
        </p:txBody>
      </p:sp>
      <p:sp>
        <p:nvSpPr>
          <p:cNvPr id="6" name="Footer Placeholder 5">
            <a:extLst>
              <a:ext uri="{FF2B5EF4-FFF2-40B4-BE49-F238E27FC236}">
                <a16:creationId xmlns:a16="http://schemas.microsoft.com/office/drawing/2014/main" id="{01C41C07-E5FB-27C9-4021-6025AB0DF213}"/>
              </a:ext>
            </a:extLst>
          </p:cNvPr>
          <p:cNvSpPr>
            <a:spLocks noGrp="1"/>
          </p:cNvSpPr>
          <p:nvPr>
            <p:ph type="ftr" sz="quarter" idx="11"/>
          </p:nvPr>
        </p:nvSpPr>
        <p:spPr/>
        <p:txBody>
          <a:bodyPr/>
          <a:lstStyle/>
          <a:p>
            <a:r>
              <a:rPr lang="en-US"/>
              <a:t>BOA March 24 2024  Rev F</a:t>
            </a:r>
            <a:endParaRPr lang="en-US" dirty="0"/>
          </a:p>
        </p:txBody>
      </p:sp>
      <p:sp>
        <p:nvSpPr>
          <p:cNvPr id="7" name="Slide Number Placeholder 6">
            <a:extLst>
              <a:ext uri="{FF2B5EF4-FFF2-40B4-BE49-F238E27FC236}">
                <a16:creationId xmlns:a16="http://schemas.microsoft.com/office/drawing/2014/main" id="{E1D2E4B3-99F3-BC5D-8A7B-0AB290279D06}"/>
              </a:ext>
            </a:extLst>
          </p:cNvPr>
          <p:cNvSpPr>
            <a:spLocks noGrp="1"/>
          </p:cNvSpPr>
          <p:nvPr>
            <p:ph type="sldNum" sz="quarter" idx="12"/>
          </p:nvPr>
        </p:nvSpPr>
        <p:spPr/>
        <p:txBody>
          <a:bodyPr/>
          <a:lstStyle/>
          <a:p>
            <a:fld id="{0AA5D5EF-5C8D-4B20-81DF-2D9A26A2C6D0}" type="slidenum">
              <a:rPr lang="en-US" smtClean="0"/>
              <a:t>19</a:t>
            </a:fld>
            <a:endParaRPr lang="en-US" dirty="0"/>
          </a:p>
        </p:txBody>
      </p:sp>
      <p:sp>
        <p:nvSpPr>
          <p:cNvPr id="2" name="Rectangle 1">
            <a:extLst>
              <a:ext uri="{FF2B5EF4-FFF2-40B4-BE49-F238E27FC236}">
                <a16:creationId xmlns:a16="http://schemas.microsoft.com/office/drawing/2014/main" id="{73A562B8-A2ED-7EF9-3275-7CA15987F289}"/>
              </a:ext>
            </a:extLst>
          </p:cNvPr>
          <p:cNvSpPr/>
          <p:nvPr/>
        </p:nvSpPr>
        <p:spPr>
          <a:xfrm>
            <a:off x="4741653" y="6107686"/>
            <a:ext cx="1354347" cy="2592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Q &amp; A</a:t>
            </a:r>
          </a:p>
        </p:txBody>
      </p:sp>
      <p:pic>
        <p:nvPicPr>
          <p:cNvPr id="8" name="Picture 7">
            <a:extLst>
              <a:ext uri="{FF2B5EF4-FFF2-40B4-BE49-F238E27FC236}">
                <a16:creationId xmlns:a16="http://schemas.microsoft.com/office/drawing/2014/main" id="{7825651E-D439-1A90-DB93-09C770EFD539}"/>
              </a:ext>
            </a:extLst>
          </p:cNvPr>
          <p:cNvPicPr>
            <a:picLocks noChangeAspect="1"/>
          </p:cNvPicPr>
          <p:nvPr/>
        </p:nvPicPr>
        <p:blipFill>
          <a:blip r:embed="rId2"/>
          <a:stretch>
            <a:fillRect/>
          </a:stretch>
        </p:blipFill>
        <p:spPr>
          <a:xfrm>
            <a:off x="9709211" y="4287184"/>
            <a:ext cx="1019175" cy="1514475"/>
          </a:xfrm>
          <a:prstGeom prst="rect">
            <a:avLst/>
          </a:prstGeom>
        </p:spPr>
      </p:pic>
    </p:spTree>
    <p:extLst>
      <p:ext uri="{BB962C8B-B14F-4D97-AF65-F5344CB8AC3E}">
        <p14:creationId xmlns:p14="http://schemas.microsoft.com/office/powerpoint/2010/main" val="4191053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10CE5C-6276-5143-C55B-2B5E16B67705}"/>
              </a:ext>
            </a:extLst>
          </p:cNvPr>
          <p:cNvPicPr>
            <a:picLocks noChangeAspect="1"/>
          </p:cNvPicPr>
          <p:nvPr/>
        </p:nvPicPr>
        <p:blipFill>
          <a:blip r:embed="rId2"/>
          <a:stretch>
            <a:fillRect/>
          </a:stretch>
        </p:blipFill>
        <p:spPr>
          <a:xfrm>
            <a:off x="2617824" y="142794"/>
            <a:ext cx="6517714" cy="1314613"/>
          </a:xfrm>
          <a:prstGeom prst="rect">
            <a:avLst/>
          </a:prstGeom>
        </p:spPr>
      </p:pic>
      <p:sp>
        <p:nvSpPr>
          <p:cNvPr id="3" name="TextBox 2">
            <a:extLst>
              <a:ext uri="{FF2B5EF4-FFF2-40B4-BE49-F238E27FC236}">
                <a16:creationId xmlns:a16="http://schemas.microsoft.com/office/drawing/2014/main" id="{F47B1826-67A9-9BFE-AED2-99FDFDC3385B}"/>
              </a:ext>
            </a:extLst>
          </p:cNvPr>
          <p:cNvSpPr txBox="1"/>
          <p:nvPr/>
        </p:nvSpPr>
        <p:spPr>
          <a:xfrm>
            <a:off x="3365900" y="-961846"/>
            <a:ext cx="4813540" cy="830997"/>
          </a:xfrm>
          <a:prstGeom prst="rect">
            <a:avLst/>
          </a:prstGeom>
          <a:noFill/>
          <a:ln>
            <a:solidFill>
              <a:srgbClr val="00B0F0"/>
            </a:solidFill>
          </a:ln>
        </p:spPr>
        <p:txBody>
          <a:bodyPr wrap="square" rtlCol="0">
            <a:spAutoFit/>
          </a:bodyPr>
          <a:lstStyle/>
          <a:p>
            <a:pPr algn="ctr"/>
            <a:r>
              <a:rPr lang="en-US" sz="4800" b="1" dirty="0"/>
              <a:t>Exemptions</a:t>
            </a:r>
          </a:p>
        </p:txBody>
      </p:sp>
      <p:pic>
        <p:nvPicPr>
          <p:cNvPr id="5" name="Picture 4">
            <a:extLst>
              <a:ext uri="{FF2B5EF4-FFF2-40B4-BE49-F238E27FC236}">
                <a16:creationId xmlns:a16="http://schemas.microsoft.com/office/drawing/2014/main" id="{7641BF94-21A8-22C5-72C7-099143D6777B}"/>
              </a:ext>
            </a:extLst>
          </p:cNvPr>
          <p:cNvPicPr>
            <a:picLocks noChangeAspect="1"/>
          </p:cNvPicPr>
          <p:nvPr/>
        </p:nvPicPr>
        <p:blipFill>
          <a:blip r:embed="rId3"/>
          <a:stretch>
            <a:fillRect/>
          </a:stretch>
        </p:blipFill>
        <p:spPr>
          <a:xfrm>
            <a:off x="811961" y="3581130"/>
            <a:ext cx="3016648" cy="3692713"/>
          </a:xfrm>
          <a:prstGeom prst="rect">
            <a:avLst/>
          </a:prstGeom>
        </p:spPr>
      </p:pic>
      <p:pic>
        <p:nvPicPr>
          <p:cNvPr id="7" name="Picture 6">
            <a:extLst>
              <a:ext uri="{FF2B5EF4-FFF2-40B4-BE49-F238E27FC236}">
                <a16:creationId xmlns:a16="http://schemas.microsoft.com/office/drawing/2014/main" id="{DF437293-1AA0-FFB3-5F6C-D8890F7223E0}"/>
              </a:ext>
            </a:extLst>
          </p:cNvPr>
          <p:cNvPicPr>
            <a:picLocks noChangeAspect="1"/>
          </p:cNvPicPr>
          <p:nvPr/>
        </p:nvPicPr>
        <p:blipFill>
          <a:blip r:embed="rId4"/>
          <a:stretch>
            <a:fillRect/>
          </a:stretch>
        </p:blipFill>
        <p:spPr>
          <a:xfrm>
            <a:off x="4687363" y="1473957"/>
            <a:ext cx="4343400" cy="1657350"/>
          </a:xfrm>
          <a:prstGeom prst="rect">
            <a:avLst/>
          </a:prstGeom>
        </p:spPr>
      </p:pic>
      <p:pic>
        <p:nvPicPr>
          <p:cNvPr id="8" name="Picture 7">
            <a:extLst>
              <a:ext uri="{FF2B5EF4-FFF2-40B4-BE49-F238E27FC236}">
                <a16:creationId xmlns:a16="http://schemas.microsoft.com/office/drawing/2014/main" id="{51B75A38-0754-E214-96F5-BDC82574422E}"/>
              </a:ext>
            </a:extLst>
          </p:cNvPr>
          <p:cNvPicPr>
            <a:picLocks noChangeAspect="1"/>
          </p:cNvPicPr>
          <p:nvPr/>
        </p:nvPicPr>
        <p:blipFill>
          <a:blip r:embed="rId5"/>
          <a:stretch>
            <a:fillRect/>
          </a:stretch>
        </p:blipFill>
        <p:spPr>
          <a:xfrm>
            <a:off x="4841477" y="3546637"/>
            <a:ext cx="3016648" cy="3559800"/>
          </a:xfrm>
          <a:prstGeom prst="rect">
            <a:avLst/>
          </a:prstGeom>
        </p:spPr>
      </p:pic>
      <p:pic>
        <p:nvPicPr>
          <p:cNvPr id="9" name="Picture 8">
            <a:extLst>
              <a:ext uri="{FF2B5EF4-FFF2-40B4-BE49-F238E27FC236}">
                <a16:creationId xmlns:a16="http://schemas.microsoft.com/office/drawing/2014/main" id="{7F3DBDB5-43F7-6651-6F25-9D8D34294EA4}"/>
              </a:ext>
            </a:extLst>
          </p:cNvPr>
          <p:cNvPicPr>
            <a:picLocks noChangeAspect="1"/>
          </p:cNvPicPr>
          <p:nvPr/>
        </p:nvPicPr>
        <p:blipFill>
          <a:blip r:embed="rId6"/>
          <a:stretch>
            <a:fillRect/>
          </a:stretch>
        </p:blipFill>
        <p:spPr>
          <a:xfrm rot="5400000">
            <a:off x="8608744" y="3906835"/>
            <a:ext cx="3490816" cy="2839405"/>
          </a:xfrm>
          <a:prstGeom prst="rect">
            <a:avLst/>
          </a:prstGeom>
        </p:spPr>
      </p:pic>
      <p:sp>
        <p:nvSpPr>
          <p:cNvPr id="10" name="Arrow: Right 9">
            <a:extLst>
              <a:ext uri="{FF2B5EF4-FFF2-40B4-BE49-F238E27FC236}">
                <a16:creationId xmlns:a16="http://schemas.microsoft.com/office/drawing/2014/main" id="{E9D8ECB5-D14A-F3A1-E889-A0E8D69C8038}"/>
              </a:ext>
            </a:extLst>
          </p:cNvPr>
          <p:cNvSpPr/>
          <p:nvPr/>
        </p:nvSpPr>
        <p:spPr>
          <a:xfrm rot="10800000">
            <a:off x="7897217" y="5107677"/>
            <a:ext cx="973776" cy="169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18834A7-711D-89A3-F350-3202CF035A6B}"/>
              </a:ext>
            </a:extLst>
          </p:cNvPr>
          <p:cNvSpPr/>
          <p:nvPr/>
        </p:nvSpPr>
        <p:spPr>
          <a:xfrm rot="10800000">
            <a:off x="3804245" y="5107677"/>
            <a:ext cx="973776" cy="1691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4779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B5B42-5C59-F748-F910-4FD7322180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9A8E3F-62FC-C0C6-BD5D-67975B22CAE0}"/>
              </a:ext>
            </a:extLst>
          </p:cNvPr>
          <p:cNvSpPr txBox="1"/>
          <p:nvPr/>
        </p:nvSpPr>
        <p:spPr>
          <a:xfrm>
            <a:off x="741817" y="1827651"/>
            <a:ext cx="10032434" cy="369460"/>
          </a:xfrm>
          <a:prstGeom prst="rect">
            <a:avLst/>
          </a:prstGeom>
          <a:solidFill>
            <a:srgbClr val="00B0F0"/>
          </a:solidFill>
        </p:spPr>
        <p:txBody>
          <a:bodyPr wrap="square">
            <a:spAutoFit/>
          </a:bodyPr>
          <a:lstStyle/>
          <a:p>
            <a:r>
              <a:rPr lang="en-US" sz="1801" b="1" dirty="0"/>
              <a:t>Request for Article 41C Change to be placed on Town Warrant and voted upon in Town May Meeting</a:t>
            </a:r>
          </a:p>
        </p:txBody>
      </p:sp>
      <p:sp>
        <p:nvSpPr>
          <p:cNvPr id="3" name="Rectangle 2">
            <a:extLst>
              <a:ext uri="{FF2B5EF4-FFF2-40B4-BE49-F238E27FC236}">
                <a16:creationId xmlns:a16="http://schemas.microsoft.com/office/drawing/2014/main" id="{B2E6F626-BF10-8CCA-1473-E44577802650}"/>
              </a:ext>
            </a:extLst>
          </p:cNvPr>
          <p:cNvSpPr/>
          <p:nvPr/>
        </p:nvSpPr>
        <p:spPr>
          <a:xfrm>
            <a:off x="602919" y="2520138"/>
            <a:ext cx="10643262" cy="50033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1"/>
              </a:solidFill>
            </a:endParaRPr>
          </a:p>
          <a:p>
            <a:r>
              <a:rPr lang="en-US" sz="2400" b="1" dirty="0">
                <a:solidFill>
                  <a:schemeClr val="tx1"/>
                </a:solidFill>
              </a:rPr>
              <a:t>Warrant Article:</a:t>
            </a:r>
            <a:br>
              <a:rPr lang="en-US" sz="2400" b="1" dirty="0">
                <a:solidFill>
                  <a:schemeClr val="tx1"/>
                </a:solidFill>
              </a:rPr>
            </a:br>
            <a:br>
              <a:rPr lang="en-US" sz="2400" b="1" dirty="0">
                <a:solidFill>
                  <a:schemeClr val="tx1"/>
                </a:solidFill>
              </a:rPr>
            </a:br>
            <a:r>
              <a:rPr lang="en-US" sz="2400" b="1" dirty="0">
                <a:solidFill>
                  <a:schemeClr val="tx1"/>
                </a:solidFill>
              </a:rPr>
              <a:t>          To see if the Town will vote to amend M.G.L c&gt; 59, SS5 – Clause 41C ,as previously approved by the Town of Lunenburg on 10-14-1986. </a:t>
            </a:r>
            <a:br>
              <a:rPr lang="en-US" sz="2400" b="1" dirty="0">
                <a:solidFill>
                  <a:schemeClr val="tx1"/>
                </a:solidFill>
              </a:rPr>
            </a:br>
            <a:endParaRPr lang="en-US" sz="2400" b="1" dirty="0">
              <a:solidFill>
                <a:schemeClr val="tx1"/>
              </a:solidFill>
            </a:endParaRPr>
          </a:p>
          <a:p>
            <a:r>
              <a:rPr lang="en-US" sz="2400" b="1" dirty="0">
                <a:solidFill>
                  <a:schemeClr val="tx1"/>
                </a:solidFill>
              </a:rPr>
              <a:t>    The Lunenburg Board of Assessors would move the following: </a:t>
            </a:r>
          </a:p>
          <a:p>
            <a:br>
              <a:rPr lang="en-US" sz="2400" b="1" dirty="0">
                <a:solidFill>
                  <a:schemeClr val="tx1"/>
                </a:solidFill>
              </a:rPr>
            </a:br>
            <a:r>
              <a:rPr lang="en-US" sz="2400" b="1" dirty="0">
                <a:solidFill>
                  <a:schemeClr val="tx1"/>
                </a:solidFill>
              </a:rPr>
              <a:t>      1.  Amend Exemption 41C Age Eligibility from 70 Years of age to 65 Years of</a:t>
            </a:r>
            <a:br>
              <a:rPr lang="en-US" sz="2400" b="1" dirty="0">
                <a:solidFill>
                  <a:schemeClr val="tx1"/>
                </a:solidFill>
              </a:rPr>
            </a:br>
            <a:r>
              <a:rPr lang="en-US" sz="2400" b="1" dirty="0">
                <a:solidFill>
                  <a:schemeClr val="tx1"/>
                </a:solidFill>
              </a:rPr>
              <a:t>            Age. </a:t>
            </a:r>
            <a:br>
              <a:rPr lang="en-US" sz="2400" b="1" dirty="0">
                <a:solidFill>
                  <a:schemeClr val="tx1"/>
                </a:solidFill>
              </a:rPr>
            </a:br>
            <a:br>
              <a:rPr lang="en-US" sz="2400" b="1" dirty="0">
                <a:solidFill>
                  <a:schemeClr val="tx1"/>
                </a:solidFill>
              </a:rPr>
            </a:br>
            <a:r>
              <a:rPr lang="en-US" sz="2400" b="1" dirty="0">
                <a:solidFill>
                  <a:schemeClr val="tx1"/>
                </a:solidFill>
              </a:rPr>
              <a:t>      2.  Amend Exemption 41C Amount of Total Reimbursement to a $1000. </a:t>
            </a:r>
            <a:br>
              <a:rPr lang="en-US" sz="2400" b="1" dirty="0">
                <a:solidFill>
                  <a:schemeClr val="tx1"/>
                </a:solidFill>
              </a:rPr>
            </a:br>
            <a:r>
              <a:rPr lang="en-US" sz="2400" b="1" dirty="0">
                <a:solidFill>
                  <a:schemeClr val="tx1"/>
                </a:solidFill>
              </a:rPr>
              <a:t>              </a:t>
            </a:r>
            <a:r>
              <a:rPr lang="en-US" sz="1801" b="1" dirty="0">
                <a:solidFill>
                  <a:schemeClr val="tx1"/>
                </a:solidFill>
              </a:rPr>
              <a:t>(With Contributions of $500 from State Of Mass and a Matching contribution of $500 from Town</a:t>
            </a:r>
          </a:p>
          <a:p>
            <a:r>
              <a:rPr lang="en-US" sz="1801" b="1" dirty="0">
                <a:solidFill>
                  <a:schemeClr val="tx1"/>
                </a:solidFill>
              </a:rPr>
              <a:t>                    Lunenburg.)</a:t>
            </a:r>
            <a:br>
              <a:rPr lang="en-US" sz="2400" b="1" dirty="0">
                <a:solidFill>
                  <a:schemeClr val="tx1"/>
                </a:solidFill>
              </a:rPr>
            </a:br>
            <a:br>
              <a:rPr lang="en-US" sz="2400" b="1" dirty="0">
                <a:solidFill>
                  <a:schemeClr val="tx1"/>
                </a:solidFill>
              </a:rPr>
            </a:br>
            <a:r>
              <a:rPr lang="en-US" sz="2400" b="1" dirty="0">
                <a:solidFill>
                  <a:schemeClr val="tx1"/>
                </a:solidFill>
              </a:rPr>
              <a:t>    </a:t>
            </a:r>
          </a:p>
        </p:txBody>
      </p:sp>
      <p:sp>
        <p:nvSpPr>
          <p:cNvPr id="4" name="Footer Placeholder 3">
            <a:extLst>
              <a:ext uri="{FF2B5EF4-FFF2-40B4-BE49-F238E27FC236}">
                <a16:creationId xmlns:a16="http://schemas.microsoft.com/office/drawing/2014/main" id="{4876BC2B-A499-6025-6615-849815928D12}"/>
              </a:ext>
            </a:extLst>
          </p:cNvPr>
          <p:cNvSpPr>
            <a:spLocks noGrp="1"/>
          </p:cNvSpPr>
          <p:nvPr>
            <p:ph type="ftr" sz="quarter" idx="11"/>
          </p:nvPr>
        </p:nvSpPr>
        <p:spPr/>
        <p:txBody>
          <a:bodyPr/>
          <a:lstStyle/>
          <a:p>
            <a:r>
              <a:rPr lang="en-US"/>
              <a:t>BOA March 24 2024  Rev F</a:t>
            </a:r>
            <a:endParaRPr lang="en-US" dirty="0"/>
          </a:p>
        </p:txBody>
      </p:sp>
      <p:sp>
        <p:nvSpPr>
          <p:cNvPr id="5" name="Slide Number Placeholder 4">
            <a:extLst>
              <a:ext uri="{FF2B5EF4-FFF2-40B4-BE49-F238E27FC236}">
                <a16:creationId xmlns:a16="http://schemas.microsoft.com/office/drawing/2014/main" id="{72E823E3-0C26-3419-D069-3E2769E552FB}"/>
              </a:ext>
            </a:extLst>
          </p:cNvPr>
          <p:cNvSpPr>
            <a:spLocks noGrp="1"/>
          </p:cNvSpPr>
          <p:nvPr>
            <p:ph type="sldNum" sz="quarter" idx="12"/>
          </p:nvPr>
        </p:nvSpPr>
        <p:spPr/>
        <p:txBody>
          <a:bodyPr/>
          <a:lstStyle/>
          <a:p>
            <a:fld id="{0AA5D5EF-5C8D-4B20-81DF-2D9A26A2C6D0}" type="slidenum">
              <a:rPr lang="en-US" smtClean="0"/>
              <a:t>20</a:t>
            </a:fld>
            <a:endParaRPr lang="en-US" dirty="0"/>
          </a:p>
        </p:txBody>
      </p:sp>
    </p:spTree>
    <p:extLst>
      <p:ext uri="{BB962C8B-B14F-4D97-AF65-F5344CB8AC3E}">
        <p14:creationId xmlns:p14="http://schemas.microsoft.com/office/powerpoint/2010/main" val="2873173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1992053-7747-5B4A-3BBC-47AD2DF69205}"/>
              </a:ext>
            </a:extLst>
          </p:cNvPr>
          <p:cNvSpPr txBox="1"/>
          <p:nvPr/>
        </p:nvSpPr>
        <p:spPr>
          <a:xfrm>
            <a:off x="815377" y="2101770"/>
            <a:ext cx="8693269" cy="4278094"/>
          </a:xfrm>
          <a:prstGeom prst="rect">
            <a:avLst/>
          </a:prstGeom>
          <a:solidFill>
            <a:schemeClr val="bg1"/>
          </a:solidFill>
        </p:spPr>
        <p:txBody>
          <a:bodyPr wrap="square">
            <a:spAutoFit/>
          </a:bodyPr>
          <a:lstStyle/>
          <a:p>
            <a:pPr algn="l"/>
            <a:r>
              <a:rPr lang="en-US" sz="1600" b="1" dirty="0">
                <a:solidFill>
                  <a:srgbClr val="141414"/>
                </a:solidFill>
                <a:latin typeface="Noto Sans VF"/>
              </a:rPr>
              <a:t>Who is eligible</a:t>
            </a:r>
          </a:p>
          <a:p>
            <a:pPr algn="l">
              <a:buFont typeface="Arial" panose="020B0604020202020204" pitchFamily="34" charset="0"/>
              <a:buChar char="•"/>
            </a:pPr>
            <a:r>
              <a:rPr lang="en-US" sz="1600" dirty="0">
                <a:solidFill>
                  <a:srgbClr val="141414"/>
                </a:solidFill>
                <a:latin typeface="Noto Sans VF"/>
              </a:rPr>
              <a:t>You must be a Massachusetts resident or part-year resident.</a:t>
            </a:r>
          </a:p>
          <a:p>
            <a:pPr algn="l">
              <a:buFont typeface="Arial" panose="020B0604020202020204" pitchFamily="34" charset="0"/>
              <a:buChar char="•"/>
            </a:pPr>
            <a:r>
              <a:rPr lang="en-US" sz="1600" dirty="0">
                <a:solidFill>
                  <a:srgbClr val="141414"/>
                </a:solidFill>
                <a:latin typeface="Noto Sans VF"/>
              </a:rPr>
              <a:t>You must be 65 or older by December 31 of the tax year.</a:t>
            </a:r>
          </a:p>
          <a:p>
            <a:pPr algn="l">
              <a:buFont typeface="Arial" panose="020B0604020202020204" pitchFamily="34" charset="0"/>
              <a:buChar char="•"/>
            </a:pPr>
            <a:r>
              <a:rPr lang="en-US" sz="1600" dirty="0">
                <a:solidFill>
                  <a:srgbClr val="141414"/>
                </a:solidFill>
                <a:latin typeface="Noto Sans VF"/>
              </a:rPr>
              <a:t>You must file a </a:t>
            </a:r>
            <a:r>
              <a:rPr lang="en-US" sz="1600" b="1" dirty="0">
                <a:solidFill>
                  <a:srgbClr val="14558F"/>
                </a:solidFill>
                <a:latin typeface="Noto Sans VF"/>
                <a:hlinkClick r:id="rId2"/>
              </a:rPr>
              <a:t>Schedule CB</a:t>
            </a:r>
            <a:r>
              <a:rPr lang="en-US" sz="1600" dirty="0">
                <a:solidFill>
                  <a:srgbClr val="141414"/>
                </a:solidFill>
                <a:latin typeface="Noto Sans VF"/>
              </a:rPr>
              <a:t> with your Massachusetts personal income tax return. </a:t>
            </a:r>
          </a:p>
          <a:p>
            <a:pPr algn="l">
              <a:buFont typeface="Arial" panose="020B0604020202020204" pitchFamily="34" charset="0"/>
              <a:buChar char="•"/>
            </a:pPr>
            <a:r>
              <a:rPr lang="en-US" sz="1600" dirty="0">
                <a:solidFill>
                  <a:srgbClr val="141414"/>
                </a:solidFill>
                <a:latin typeface="Noto Sans VF"/>
              </a:rPr>
              <a:t>You must own or rent residential property in Massachusetts and occupy it as your primary residence.</a:t>
            </a:r>
          </a:p>
          <a:p>
            <a:pPr algn="l">
              <a:buFont typeface="Arial" panose="020B0604020202020204" pitchFamily="34" charset="0"/>
              <a:buChar char="•"/>
            </a:pPr>
            <a:r>
              <a:rPr lang="en-US" sz="1600" dirty="0">
                <a:solidFill>
                  <a:srgbClr val="141414"/>
                </a:solidFill>
                <a:latin typeface="Noto Sans VF"/>
              </a:rPr>
              <a:t>For tax year 2023, your total Massachusetts income doesn't exceed:</a:t>
            </a:r>
          </a:p>
          <a:p>
            <a:pPr marL="742959" lvl="1" indent="-285753">
              <a:buFont typeface="Arial" panose="020B0604020202020204" pitchFamily="34" charset="0"/>
              <a:buChar char="•"/>
            </a:pPr>
            <a:r>
              <a:rPr lang="en-US" sz="1600" dirty="0">
                <a:solidFill>
                  <a:srgbClr val="141414"/>
                </a:solidFill>
                <a:latin typeface="Noto Sans VF"/>
              </a:rPr>
              <a:t>$69,000 for a single individual who is not the head of a household.</a:t>
            </a:r>
          </a:p>
          <a:p>
            <a:pPr marL="742959" lvl="1" indent="-285753">
              <a:buFont typeface="Arial" panose="020B0604020202020204" pitchFamily="34" charset="0"/>
              <a:buChar char="•"/>
            </a:pPr>
            <a:r>
              <a:rPr lang="en-US" sz="1600" dirty="0">
                <a:solidFill>
                  <a:srgbClr val="141414"/>
                </a:solidFill>
                <a:latin typeface="Noto Sans VF"/>
              </a:rPr>
              <a:t>$86,000 for a head of household.</a:t>
            </a:r>
          </a:p>
          <a:p>
            <a:pPr marL="742959" lvl="1" indent="-285753">
              <a:buFont typeface="Arial" panose="020B0604020202020204" pitchFamily="34" charset="0"/>
              <a:buChar char="•"/>
            </a:pPr>
            <a:r>
              <a:rPr lang="en-US" sz="1600" dirty="0">
                <a:solidFill>
                  <a:srgbClr val="141414"/>
                </a:solidFill>
                <a:highlight>
                  <a:srgbClr val="FFFF00"/>
                </a:highlight>
                <a:latin typeface="Noto Sans VF"/>
              </a:rPr>
              <a:t>$103,000 for married couples filing a joint return.</a:t>
            </a:r>
          </a:p>
          <a:p>
            <a:pPr algn="l">
              <a:buFont typeface="Arial" panose="020B0604020202020204" pitchFamily="34" charset="0"/>
              <a:buChar char="•"/>
            </a:pPr>
            <a:r>
              <a:rPr lang="en-US" sz="1600" dirty="0">
                <a:solidFill>
                  <a:srgbClr val="141414"/>
                </a:solidFill>
                <a:latin typeface="Noto Sans VF"/>
              </a:rPr>
              <a:t>If you are a homeowner, your Massachusetts property tax payments, together with half of your water and sewer expense, must exceed 10% of your total Massachusetts income for the tax year.</a:t>
            </a:r>
          </a:p>
          <a:p>
            <a:pPr algn="l">
              <a:buFont typeface="Arial" panose="020B0604020202020204" pitchFamily="34" charset="0"/>
              <a:buChar char="•"/>
            </a:pPr>
            <a:r>
              <a:rPr lang="en-US" sz="1600" dirty="0">
                <a:solidFill>
                  <a:srgbClr val="141414"/>
                </a:solidFill>
                <a:latin typeface="Noto Sans VF"/>
              </a:rPr>
              <a:t>If you are a renter, 25% of your annual Massachusetts rent must exceed 10% of your total Massachusetts income for the tax year.</a:t>
            </a:r>
          </a:p>
          <a:p>
            <a:pPr algn="l">
              <a:buFont typeface="Arial" panose="020B0604020202020204" pitchFamily="34" charset="0"/>
              <a:buChar char="•"/>
            </a:pPr>
            <a:r>
              <a:rPr lang="en-US" sz="1600" dirty="0">
                <a:solidFill>
                  <a:srgbClr val="141414"/>
                </a:solidFill>
                <a:latin typeface="Noto Sans VF"/>
              </a:rPr>
              <a:t>The assessed valuation of the homeowner's personal residence as of January 1, 2023, before residential exemptions but after abatements, </a:t>
            </a:r>
            <a:r>
              <a:rPr lang="en-US" sz="1600" dirty="0">
                <a:solidFill>
                  <a:srgbClr val="141414"/>
                </a:solidFill>
                <a:highlight>
                  <a:srgbClr val="FFFF00"/>
                </a:highlight>
                <a:latin typeface="Noto Sans VF"/>
              </a:rPr>
              <a:t>cannot exceed $1,025,000</a:t>
            </a:r>
            <a:r>
              <a:rPr lang="en-US" sz="1600" dirty="0">
                <a:solidFill>
                  <a:srgbClr val="141414"/>
                </a:solidFill>
                <a:latin typeface="Noto Sans VF"/>
              </a:rPr>
              <a:t>.</a:t>
            </a:r>
          </a:p>
          <a:p>
            <a:pPr algn="l">
              <a:buFont typeface="Arial" panose="020B0604020202020204" pitchFamily="34" charset="0"/>
              <a:buChar char="•"/>
            </a:pPr>
            <a:r>
              <a:rPr lang="en-US" sz="1600" dirty="0">
                <a:solidFill>
                  <a:srgbClr val="141414"/>
                </a:solidFill>
                <a:latin typeface="Noto Sans VF"/>
              </a:rPr>
              <a:t>The </a:t>
            </a:r>
            <a:r>
              <a:rPr lang="en-US" sz="1600" b="1" dirty="0">
                <a:solidFill>
                  <a:srgbClr val="14558F"/>
                </a:solidFill>
                <a:latin typeface="Noto Sans VF"/>
                <a:hlinkClick r:id="rId3"/>
              </a:rPr>
              <a:t>Schedule CB</a:t>
            </a:r>
            <a:r>
              <a:rPr lang="en-US" sz="1600" dirty="0">
                <a:solidFill>
                  <a:srgbClr val="141414"/>
                </a:solidFill>
                <a:latin typeface="Noto Sans VF"/>
              </a:rPr>
              <a:t> must be completed </a:t>
            </a:r>
            <a:r>
              <a:rPr lang="en-US" sz="1600" dirty="0">
                <a:solidFill>
                  <a:srgbClr val="141414"/>
                </a:solidFill>
                <a:highlight>
                  <a:srgbClr val="FFFF00"/>
                </a:highlight>
                <a:latin typeface="Noto Sans VF"/>
              </a:rPr>
              <a:t>within 3 years </a:t>
            </a:r>
            <a:r>
              <a:rPr lang="en-US" sz="1600" dirty="0">
                <a:solidFill>
                  <a:srgbClr val="141414"/>
                </a:solidFill>
                <a:latin typeface="Noto Sans VF"/>
              </a:rPr>
              <a:t>from the last day for filing the return, without regard to any extension of time to file.</a:t>
            </a:r>
          </a:p>
        </p:txBody>
      </p:sp>
      <p:sp>
        <p:nvSpPr>
          <p:cNvPr id="2" name="Footer Placeholder 1">
            <a:extLst>
              <a:ext uri="{FF2B5EF4-FFF2-40B4-BE49-F238E27FC236}">
                <a16:creationId xmlns:a16="http://schemas.microsoft.com/office/drawing/2014/main" id="{1E6A7120-0A70-4167-D556-7FDC5EA7A4C7}"/>
              </a:ext>
            </a:extLst>
          </p:cNvPr>
          <p:cNvSpPr>
            <a:spLocks noGrp="1"/>
          </p:cNvSpPr>
          <p:nvPr>
            <p:ph type="ftr" sz="quarter" idx="11"/>
          </p:nvPr>
        </p:nvSpPr>
        <p:spPr/>
        <p:txBody>
          <a:bodyPr/>
          <a:lstStyle/>
          <a:p>
            <a:r>
              <a:rPr lang="en-US"/>
              <a:t>BOA March 24 2024  Rev F</a:t>
            </a:r>
            <a:endParaRPr lang="en-US" dirty="0"/>
          </a:p>
        </p:txBody>
      </p:sp>
      <p:sp>
        <p:nvSpPr>
          <p:cNvPr id="3" name="Slide Number Placeholder 2">
            <a:extLst>
              <a:ext uri="{FF2B5EF4-FFF2-40B4-BE49-F238E27FC236}">
                <a16:creationId xmlns:a16="http://schemas.microsoft.com/office/drawing/2014/main" id="{4A91C3D6-3789-7F9F-B13B-9977B920A6E4}"/>
              </a:ext>
            </a:extLst>
          </p:cNvPr>
          <p:cNvSpPr>
            <a:spLocks noGrp="1"/>
          </p:cNvSpPr>
          <p:nvPr>
            <p:ph type="sldNum" sz="quarter" idx="12"/>
          </p:nvPr>
        </p:nvSpPr>
        <p:spPr/>
        <p:txBody>
          <a:bodyPr/>
          <a:lstStyle/>
          <a:p>
            <a:fld id="{0AA5D5EF-5C8D-4B20-81DF-2D9A26A2C6D0}" type="slidenum">
              <a:rPr lang="en-US" smtClean="0"/>
              <a:t>21</a:t>
            </a:fld>
            <a:endParaRPr lang="en-US" dirty="0"/>
          </a:p>
        </p:txBody>
      </p:sp>
      <p:pic>
        <p:nvPicPr>
          <p:cNvPr id="4" name="Picture 3">
            <a:extLst>
              <a:ext uri="{FF2B5EF4-FFF2-40B4-BE49-F238E27FC236}">
                <a16:creationId xmlns:a16="http://schemas.microsoft.com/office/drawing/2014/main" id="{F4CFEA3D-73EE-5B93-04E8-FEE97CEB7F49}"/>
              </a:ext>
            </a:extLst>
          </p:cNvPr>
          <p:cNvPicPr>
            <a:picLocks noChangeAspect="1"/>
          </p:cNvPicPr>
          <p:nvPr/>
        </p:nvPicPr>
        <p:blipFill>
          <a:blip r:embed="rId4"/>
          <a:stretch>
            <a:fillRect/>
          </a:stretch>
        </p:blipFill>
        <p:spPr>
          <a:xfrm>
            <a:off x="8217347" y="1346277"/>
            <a:ext cx="3857509" cy="1279243"/>
          </a:xfrm>
          <a:prstGeom prst="rect">
            <a:avLst/>
          </a:prstGeom>
        </p:spPr>
      </p:pic>
      <p:sp>
        <p:nvSpPr>
          <p:cNvPr id="6" name="TextBox 5">
            <a:extLst>
              <a:ext uri="{FF2B5EF4-FFF2-40B4-BE49-F238E27FC236}">
                <a16:creationId xmlns:a16="http://schemas.microsoft.com/office/drawing/2014/main" id="{566E02AE-E876-DE36-22DC-017F4129E69E}"/>
              </a:ext>
            </a:extLst>
          </p:cNvPr>
          <p:cNvSpPr txBox="1"/>
          <p:nvPr/>
        </p:nvSpPr>
        <p:spPr>
          <a:xfrm>
            <a:off x="1423360" y="7400797"/>
            <a:ext cx="4361372" cy="523477"/>
          </a:xfrm>
          <a:prstGeom prst="rect">
            <a:avLst/>
          </a:prstGeom>
          <a:noFill/>
        </p:spPr>
        <p:txBody>
          <a:bodyPr wrap="square">
            <a:spAutoFit/>
          </a:bodyPr>
          <a:lstStyle/>
          <a:p>
            <a:r>
              <a:rPr lang="en-US" sz="1401" dirty="0"/>
              <a:t>Circuit Breaker Video … Politicians</a:t>
            </a:r>
            <a:br>
              <a:rPr lang="en-US" sz="1401" dirty="0"/>
            </a:br>
            <a:r>
              <a:rPr lang="en-US" sz="1401" dirty="0"/>
              <a:t>https://www.youtube.com/watch?v=PN9U2FVR5FI</a:t>
            </a:r>
          </a:p>
        </p:txBody>
      </p:sp>
      <p:sp>
        <p:nvSpPr>
          <p:cNvPr id="8" name="TextBox 7">
            <a:extLst>
              <a:ext uri="{FF2B5EF4-FFF2-40B4-BE49-F238E27FC236}">
                <a16:creationId xmlns:a16="http://schemas.microsoft.com/office/drawing/2014/main" id="{D41269F7-B579-6C52-FE81-B81636EBE339}"/>
              </a:ext>
            </a:extLst>
          </p:cNvPr>
          <p:cNvSpPr txBox="1"/>
          <p:nvPr/>
        </p:nvSpPr>
        <p:spPr>
          <a:xfrm>
            <a:off x="471251" y="719911"/>
            <a:ext cx="7563145" cy="830997"/>
          </a:xfrm>
          <a:prstGeom prst="rect">
            <a:avLst/>
          </a:prstGeom>
          <a:solidFill>
            <a:srgbClr val="FFFF00"/>
          </a:solidFill>
        </p:spPr>
        <p:txBody>
          <a:bodyPr wrap="square">
            <a:spAutoFit/>
          </a:bodyPr>
          <a:lstStyle/>
          <a:p>
            <a:r>
              <a:rPr lang="en-US" sz="2800" b="1" dirty="0"/>
              <a:t>2. Senior Circuit Breaker </a:t>
            </a:r>
            <a:br>
              <a:rPr lang="en-US" sz="2000" b="1" dirty="0"/>
            </a:br>
            <a:r>
              <a:rPr lang="en-US" sz="2000" b="1" dirty="0"/>
              <a:t>( Also Tied into Bill H.3911 &amp; Deferrals Clause 41)</a:t>
            </a:r>
          </a:p>
        </p:txBody>
      </p:sp>
      <p:sp>
        <p:nvSpPr>
          <p:cNvPr id="12" name="TextBox 11">
            <a:extLst>
              <a:ext uri="{FF2B5EF4-FFF2-40B4-BE49-F238E27FC236}">
                <a16:creationId xmlns:a16="http://schemas.microsoft.com/office/drawing/2014/main" id="{E6B6DE5E-ECBD-F346-E4CB-B854584A3837}"/>
              </a:ext>
            </a:extLst>
          </p:cNvPr>
          <p:cNvSpPr txBox="1"/>
          <p:nvPr/>
        </p:nvSpPr>
        <p:spPr>
          <a:xfrm>
            <a:off x="1423359" y="6711046"/>
            <a:ext cx="6094562" cy="646587"/>
          </a:xfrm>
          <a:prstGeom prst="rect">
            <a:avLst/>
          </a:prstGeom>
          <a:noFill/>
        </p:spPr>
        <p:txBody>
          <a:bodyPr wrap="square">
            <a:spAutoFit/>
          </a:bodyPr>
          <a:lstStyle/>
          <a:p>
            <a:r>
              <a:rPr lang="en-US" sz="1801" dirty="0"/>
              <a:t>https://www.mass.gov/info-details/massachusetts-senior-circuit-breaker-tax-credit</a:t>
            </a:r>
          </a:p>
        </p:txBody>
      </p:sp>
      <p:sp>
        <p:nvSpPr>
          <p:cNvPr id="13" name="TextBox 12">
            <a:extLst>
              <a:ext uri="{FF2B5EF4-FFF2-40B4-BE49-F238E27FC236}">
                <a16:creationId xmlns:a16="http://schemas.microsoft.com/office/drawing/2014/main" id="{EF48A5A9-2D2C-C375-C8F3-F2D04E384093}"/>
              </a:ext>
            </a:extLst>
          </p:cNvPr>
          <p:cNvSpPr txBox="1"/>
          <p:nvPr/>
        </p:nvSpPr>
        <p:spPr>
          <a:xfrm>
            <a:off x="7830449" y="6379864"/>
            <a:ext cx="3857509" cy="369460"/>
          </a:xfrm>
          <a:prstGeom prst="rect">
            <a:avLst/>
          </a:prstGeom>
          <a:noFill/>
          <a:ln>
            <a:solidFill>
              <a:srgbClr val="FF0000"/>
            </a:solidFill>
          </a:ln>
        </p:spPr>
        <p:txBody>
          <a:bodyPr wrap="square" rtlCol="0">
            <a:spAutoFit/>
          </a:bodyPr>
          <a:lstStyle/>
          <a:p>
            <a:r>
              <a:rPr lang="en-US" sz="1801" dirty="0">
                <a:highlight>
                  <a:srgbClr val="FFFF00"/>
                </a:highlight>
              </a:rPr>
              <a:t>You Get  A Check….Not a Credit!!!</a:t>
            </a:r>
          </a:p>
        </p:txBody>
      </p:sp>
    </p:spTree>
    <p:extLst>
      <p:ext uri="{BB962C8B-B14F-4D97-AF65-F5344CB8AC3E}">
        <p14:creationId xmlns:p14="http://schemas.microsoft.com/office/powerpoint/2010/main" val="1730830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2CADC9-5477-BBE9-C66D-11C2EC790E60}"/>
              </a:ext>
            </a:extLst>
          </p:cNvPr>
          <p:cNvSpPr txBox="1"/>
          <p:nvPr/>
        </p:nvSpPr>
        <p:spPr>
          <a:xfrm>
            <a:off x="670705" y="2730911"/>
            <a:ext cx="6094562" cy="369460"/>
          </a:xfrm>
          <a:prstGeom prst="rect">
            <a:avLst/>
          </a:prstGeom>
          <a:noFill/>
        </p:spPr>
        <p:txBody>
          <a:bodyPr wrap="square" rtlCol="0">
            <a:spAutoFit/>
          </a:bodyPr>
          <a:lstStyle/>
          <a:p>
            <a:r>
              <a:rPr lang="en-US" sz="1801" dirty="0"/>
              <a:t>https://aarpfoundation.org/propertytaxaide</a:t>
            </a:r>
          </a:p>
        </p:txBody>
      </p:sp>
      <p:pic>
        <p:nvPicPr>
          <p:cNvPr id="9" name="Picture 8">
            <a:extLst>
              <a:ext uri="{FF2B5EF4-FFF2-40B4-BE49-F238E27FC236}">
                <a16:creationId xmlns:a16="http://schemas.microsoft.com/office/drawing/2014/main" id="{548F0E5A-C439-21DC-7090-9188489FD2A2}"/>
              </a:ext>
            </a:extLst>
          </p:cNvPr>
          <p:cNvPicPr>
            <a:picLocks noChangeAspect="1"/>
          </p:cNvPicPr>
          <p:nvPr/>
        </p:nvPicPr>
        <p:blipFill>
          <a:blip r:embed="rId2"/>
          <a:stretch>
            <a:fillRect/>
          </a:stretch>
        </p:blipFill>
        <p:spPr>
          <a:xfrm>
            <a:off x="749771" y="3412525"/>
            <a:ext cx="4992546" cy="3706523"/>
          </a:xfrm>
          <a:prstGeom prst="rect">
            <a:avLst/>
          </a:prstGeom>
        </p:spPr>
      </p:pic>
      <p:sp>
        <p:nvSpPr>
          <p:cNvPr id="2" name="TextBox 1">
            <a:extLst>
              <a:ext uri="{FF2B5EF4-FFF2-40B4-BE49-F238E27FC236}">
                <a16:creationId xmlns:a16="http://schemas.microsoft.com/office/drawing/2014/main" id="{8F5073AC-1D7F-C739-D2CB-874C1A093FD0}"/>
              </a:ext>
            </a:extLst>
          </p:cNvPr>
          <p:cNvSpPr txBox="1"/>
          <p:nvPr/>
        </p:nvSpPr>
        <p:spPr>
          <a:xfrm>
            <a:off x="942076" y="97750"/>
            <a:ext cx="9842740" cy="2062103"/>
          </a:xfrm>
          <a:prstGeom prst="rect">
            <a:avLst/>
          </a:prstGeom>
          <a:solidFill>
            <a:srgbClr val="FFFF00"/>
          </a:solidFill>
        </p:spPr>
        <p:txBody>
          <a:bodyPr wrap="square">
            <a:spAutoFit/>
          </a:bodyPr>
          <a:lstStyle/>
          <a:p>
            <a:pPr marL="457200" indent="-457200">
              <a:buAutoNum type="arabicPeriod" startAt="3"/>
            </a:pPr>
            <a:r>
              <a:rPr lang="en-US" sz="2800" b="1" dirty="0"/>
              <a:t>How to Verify Eligibility for Both Senior Circuit Braker &amp; </a:t>
            </a:r>
            <a:br>
              <a:rPr lang="en-US" sz="2800" b="1" dirty="0"/>
            </a:br>
            <a:r>
              <a:rPr lang="en-US" sz="2800" b="1" dirty="0"/>
              <a:t>      41C Senior Exemptions: </a:t>
            </a:r>
          </a:p>
          <a:p>
            <a:br>
              <a:rPr lang="en-US" sz="2400" b="1" dirty="0"/>
            </a:br>
            <a:r>
              <a:rPr lang="en-US" sz="2400" b="1" dirty="0"/>
              <a:t>                                    Easily &amp; Quickly!!!!</a:t>
            </a:r>
            <a:endParaRPr lang="en-US" sz="2000" b="1" dirty="0"/>
          </a:p>
          <a:p>
            <a:r>
              <a:rPr lang="en-US" sz="2400" b="1" dirty="0"/>
              <a:t> </a:t>
            </a:r>
            <a:endParaRPr lang="en-US" sz="2400" dirty="0"/>
          </a:p>
        </p:txBody>
      </p:sp>
      <p:pic>
        <p:nvPicPr>
          <p:cNvPr id="3" name="Picture 2">
            <a:extLst>
              <a:ext uri="{FF2B5EF4-FFF2-40B4-BE49-F238E27FC236}">
                <a16:creationId xmlns:a16="http://schemas.microsoft.com/office/drawing/2014/main" id="{C5E100C5-9264-A34C-BDD1-39C3DA355942}"/>
              </a:ext>
            </a:extLst>
          </p:cNvPr>
          <p:cNvPicPr>
            <a:picLocks noChangeAspect="1"/>
          </p:cNvPicPr>
          <p:nvPr/>
        </p:nvPicPr>
        <p:blipFill>
          <a:blip r:embed="rId3"/>
          <a:stretch>
            <a:fillRect/>
          </a:stretch>
        </p:blipFill>
        <p:spPr>
          <a:xfrm>
            <a:off x="6950996" y="2273059"/>
            <a:ext cx="3575849" cy="5278910"/>
          </a:xfrm>
          <a:prstGeom prst="rect">
            <a:avLst/>
          </a:prstGeom>
        </p:spPr>
      </p:pic>
      <p:sp>
        <p:nvSpPr>
          <p:cNvPr id="5" name="TextBox 4">
            <a:extLst>
              <a:ext uri="{FF2B5EF4-FFF2-40B4-BE49-F238E27FC236}">
                <a16:creationId xmlns:a16="http://schemas.microsoft.com/office/drawing/2014/main" id="{40A3C0BE-075A-254D-C582-C5D4A36252F1}"/>
              </a:ext>
            </a:extLst>
          </p:cNvPr>
          <p:cNvSpPr txBox="1"/>
          <p:nvPr/>
        </p:nvSpPr>
        <p:spPr>
          <a:xfrm>
            <a:off x="749770" y="2273059"/>
            <a:ext cx="3642505" cy="369460"/>
          </a:xfrm>
          <a:prstGeom prst="rect">
            <a:avLst/>
          </a:prstGeom>
          <a:noFill/>
        </p:spPr>
        <p:txBody>
          <a:bodyPr wrap="square" rtlCol="0">
            <a:spAutoFit/>
          </a:bodyPr>
          <a:lstStyle/>
          <a:p>
            <a:r>
              <a:rPr lang="en-US" sz="1801" b="1" dirty="0"/>
              <a:t>AARP- Free </a:t>
            </a:r>
          </a:p>
        </p:txBody>
      </p:sp>
      <p:sp>
        <p:nvSpPr>
          <p:cNvPr id="8" name="Footer Placeholder 7">
            <a:extLst>
              <a:ext uri="{FF2B5EF4-FFF2-40B4-BE49-F238E27FC236}">
                <a16:creationId xmlns:a16="http://schemas.microsoft.com/office/drawing/2014/main" id="{5D704E8A-67C7-8B35-C10A-234E206EEDF8}"/>
              </a:ext>
            </a:extLst>
          </p:cNvPr>
          <p:cNvSpPr>
            <a:spLocks noGrp="1"/>
          </p:cNvSpPr>
          <p:nvPr>
            <p:ph type="ftr" sz="quarter" idx="11"/>
          </p:nvPr>
        </p:nvSpPr>
        <p:spPr/>
        <p:txBody>
          <a:bodyPr/>
          <a:lstStyle/>
          <a:p>
            <a:r>
              <a:rPr lang="en-US"/>
              <a:t>BOA March 24 2024  Rev F</a:t>
            </a:r>
            <a:endParaRPr lang="en-US" dirty="0"/>
          </a:p>
        </p:txBody>
      </p:sp>
      <p:sp>
        <p:nvSpPr>
          <p:cNvPr id="10" name="Slide Number Placeholder 9">
            <a:extLst>
              <a:ext uri="{FF2B5EF4-FFF2-40B4-BE49-F238E27FC236}">
                <a16:creationId xmlns:a16="http://schemas.microsoft.com/office/drawing/2014/main" id="{171BCD64-7616-789D-BAA3-30DD18A187AD}"/>
              </a:ext>
            </a:extLst>
          </p:cNvPr>
          <p:cNvSpPr>
            <a:spLocks noGrp="1"/>
          </p:cNvSpPr>
          <p:nvPr>
            <p:ph type="sldNum" sz="quarter" idx="12"/>
          </p:nvPr>
        </p:nvSpPr>
        <p:spPr/>
        <p:txBody>
          <a:bodyPr/>
          <a:lstStyle/>
          <a:p>
            <a:fld id="{0AA5D5EF-5C8D-4B20-81DF-2D9A26A2C6D0}" type="slidenum">
              <a:rPr lang="en-US" smtClean="0"/>
              <a:t>22</a:t>
            </a:fld>
            <a:endParaRPr lang="en-US" dirty="0"/>
          </a:p>
        </p:txBody>
      </p:sp>
      <p:sp>
        <p:nvSpPr>
          <p:cNvPr id="4" name="TextBox 3">
            <a:extLst>
              <a:ext uri="{FF2B5EF4-FFF2-40B4-BE49-F238E27FC236}">
                <a16:creationId xmlns:a16="http://schemas.microsoft.com/office/drawing/2014/main" id="{FD398021-C5EC-F9CF-8233-F5970B27BDEF}"/>
              </a:ext>
            </a:extLst>
          </p:cNvPr>
          <p:cNvSpPr txBox="1"/>
          <p:nvPr/>
        </p:nvSpPr>
        <p:spPr>
          <a:xfrm>
            <a:off x="377755" y="7013713"/>
            <a:ext cx="4375219" cy="1569660"/>
          </a:xfrm>
          <a:prstGeom prst="rect">
            <a:avLst/>
          </a:prstGeom>
          <a:noFill/>
          <a:ln>
            <a:noFill/>
          </a:ln>
        </p:spPr>
        <p:txBody>
          <a:bodyPr wrap="square" rtlCol="0">
            <a:spAutoFit/>
          </a:bodyPr>
          <a:lstStyle/>
          <a:p>
            <a:r>
              <a:rPr lang="en-US" sz="9600" dirty="0"/>
              <a:t> </a:t>
            </a:r>
            <a:r>
              <a:rPr lang="en-US" sz="2400" dirty="0"/>
              <a:t>$</a:t>
            </a:r>
            <a:r>
              <a:rPr lang="en-US" sz="2400" dirty="0" err="1"/>
              <a:t>ave</a:t>
            </a:r>
            <a:r>
              <a:rPr lang="en-US" sz="2400" dirty="0"/>
              <a:t> Your Time &amp; Money on  </a:t>
            </a:r>
          </a:p>
        </p:txBody>
      </p:sp>
      <p:pic>
        <p:nvPicPr>
          <p:cNvPr id="6" name="Picture 5">
            <a:extLst>
              <a:ext uri="{FF2B5EF4-FFF2-40B4-BE49-F238E27FC236}">
                <a16:creationId xmlns:a16="http://schemas.microsoft.com/office/drawing/2014/main" id="{EC3D5B63-B3FC-1319-F799-62C338B36ACD}"/>
              </a:ext>
            </a:extLst>
          </p:cNvPr>
          <p:cNvPicPr>
            <a:picLocks noChangeAspect="1"/>
          </p:cNvPicPr>
          <p:nvPr/>
        </p:nvPicPr>
        <p:blipFill>
          <a:blip r:embed="rId4"/>
          <a:stretch>
            <a:fillRect/>
          </a:stretch>
        </p:blipFill>
        <p:spPr>
          <a:xfrm flipH="1">
            <a:off x="4318061" y="7736347"/>
            <a:ext cx="510087" cy="720386"/>
          </a:xfrm>
          <a:prstGeom prst="rect">
            <a:avLst/>
          </a:prstGeom>
        </p:spPr>
      </p:pic>
    </p:spTree>
    <p:extLst>
      <p:ext uri="{BB962C8B-B14F-4D97-AF65-F5344CB8AC3E}">
        <p14:creationId xmlns:p14="http://schemas.microsoft.com/office/powerpoint/2010/main" val="2117038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E0CCB2-3A7A-4DD0-6865-5CEF54C42B96}"/>
              </a:ext>
            </a:extLst>
          </p:cNvPr>
          <p:cNvSpPr>
            <a:spLocks noGrp="1"/>
          </p:cNvSpPr>
          <p:nvPr>
            <p:ph type="ftr" sz="quarter" idx="11"/>
          </p:nvPr>
        </p:nvSpPr>
        <p:spPr/>
        <p:txBody>
          <a:bodyPr/>
          <a:lstStyle/>
          <a:p>
            <a:r>
              <a:rPr lang="en-US"/>
              <a:t>BOA March 24 2024  Rev F</a:t>
            </a:r>
            <a:endParaRPr lang="en-US" dirty="0"/>
          </a:p>
        </p:txBody>
      </p:sp>
      <p:sp>
        <p:nvSpPr>
          <p:cNvPr id="3" name="Slide Number Placeholder 2">
            <a:extLst>
              <a:ext uri="{FF2B5EF4-FFF2-40B4-BE49-F238E27FC236}">
                <a16:creationId xmlns:a16="http://schemas.microsoft.com/office/drawing/2014/main" id="{F12E0CC5-F6C2-C1BE-8BC0-500F5B001D07}"/>
              </a:ext>
            </a:extLst>
          </p:cNvPr>
          <p:cNvSpPr>
            <a:spLocks noGrp="1"/>
          </p:cNvSpPr>
          <p:nvPr>
            <p:ph type="sldNum" sz="quarter" idx="12"/>
          </p:nvPr>
        </p:nvSpPr>
        <p:spPr/>
        <p:txBody>
          <a:bodyPr/>
          <a:lstStyle/>
          <a:p>
            <a:fld id="{0AA5D5EF-5C8D-4B20-81DF-2D9A26A2C6D0}" type="slidenum">
              <a:rPr lang="en-US" smtClean="0"/>
              <a:t>23</a:t>
            </a:fld>
            <a:endParaRPr lang="en-US" dirty="0"/>
          </a:p>
        </p:txBody>
      </p:sp>
      <p:pic>
        <p:nvPicPr>
          <p:cNvPr id="5" name="Picture 4">
            <a:extLst>
              <a:ext uri="{FF2B5EF4-FFF2-40B4-BE49-F238E27FC236}">
                <a16:creationId xmlns:a16="http://schemas.microsoft.com/office/drawing/2014/main" id="{5D635269-FBA2-E3D1-081C-5281F2EC101B}"/>
              </a:ext>
            </a:extLst>
          </p:cNvPr>
          <p:cNvPicPr>
            <a:picLocks noChangeAspect="1"/>
          </p:cNvPicPr>
          <p:nvPr/>
        </p:nvPicPr>
        <p:blipFill>
          <a:blip r:embed="rId2"/>
          <a:stretch>
            <a:fillRect/>
          </a:stretch>
        </p:blipFill>
        <p:spPr>
          <a:xfrm>
            <a:off x="2078871" y="466466"/>
            <a:ext cx="6842679" cy="2318665"/>
          </a:xfrm>
          <a:prstGeom prst="rect">
            <a:avLst/>
          </a:prstGeom>
        </p:spPr>
      </p:pic>
      <p:sp>
        <p:nvSpPr>
          <p:cNvPr id="7" name="TextBox 6">
            <a:extLst>
              <a:ext uri="{FF2B5EF4-FFF2-40B4-BE49-F238E27FC236}">
                <a16:creationId xmlns:a16="http://schemas.microsoft.com/office/drawing/2014/main" id="{B61E388B-6083-946D-CF8F-1D0184F65555}"/>
              </a:ext>
            </a:extLst>
          </p:cNvPr>
          <p:cNvSpPr txBox="1"/>
          <p:nvPr/>
        </p:nvSpPr>
        <p:spPr>
          <a:xfrm>
            <a:off x="1378431" y="3045950"/>
            <a:ext cx="9435141" cy="1755096"/>
          </a:xfrm>
          <a:prstGeom prst="rect">
            <a:avLst/>
          </a:prstGeom>
          <a:noFill/>
        </p:spPr>
        <p:txBody>
          <a:bodyPr wrap="square">
            <a:spAutoFit/>
          </a:bodyPr>
          <a:lstStyle/>
          <a:p>
            <a:r>
              <a:rPr lang="en-US" sz="1801" b="1" dirty="0"/>
              <a:t>Under Clause 41A</a:t>
            </a:r>
            <a:r>
              <a:rPr lang="en-US" sz="1801" dirty="0"/>
              <a:t>, </a:t>
            </a:r>
            <a:r>
              <a:rPr lang="en-US" sz="1801" u="sng" dirty="0"/>
              <a:t>seniors may also be able to delay payment of their property taxes. </a:t>
            </a:r>
            <a:r>
              <a:rPr lang="en-US" sz="1801" dirty="0"/>
              <a:t>A property tax deferral does not discharge the tax obligation like an exemption. Instead, it defers payment until the senior sells the property or passes away. A deferral allows seniors to use resources that would go to pay taxes to defray living expenses instead. Taxpayers who qualify for personal exemptions under other clauses in M.G.L. c. 59, § 5 (for example, for </a:t>
            </a:r>
            <a:r>
              <a:rPr lang="en-US" sz="1801" u="sng" dirty="0"/>
              <a:t>seniors, disabled veterans, blind persons or surviving spouses) may defer all or part of the balance of their reduced taxes.</a:t>
            </a:r>
          </a:p>
        </p:txBody>
      </p:sp>
      <p:sp>
        <p:nvSpPr>
          <p:cNvPr id="9" name="TextBox 8">
            <a:extLst>
              <a:ext uri="{FF2B5EF4-FFF2-40B4-BE49-F238E27FC236}">
                <a16:creationId xmlns:a16="http://schemas.microsoft.com/office/drawing/2014/main" id="{3331FCC8-7826-F717-5EFC-CAB2B8EC46D6}"/>
              </a:ext>
            </a:extLst>
          </p:cNvPr>
          <p:cNvSpPr txBox="1"/>
          <p:nvPr/>
        </p:nvSpPr>
        <p:spPr>
          <a:xfrm>
            <a:off x="1378428" y="4869460"/>
            <a:ext cx="9499481" cy="2309350"/>
          </a:xfrm>
          <a:prstGeom prst="rect">
            <a:avLst/>
          </a:prstGeom>
          <a:noFill/>
        </p:spPr>
        <p:txBody>
          <a:bodyPr wrap="square">
            <a:spAutoFit/>
          </a:bodyPr>
          <a:lstStyle/>
          <a:p>
            <a:r>
              <a:rPr lang="en-US" sz="1801" b="1" u="sng" dirty="0"/>
              <a:t>If you qualify</a:t>
            </a:r>
            <a:r>
              <a:rPr lang="en-US" sz="1801" dirty="0"/>
              <a:t>, you must enter into a written tax deferral and recovery agreement with the local assessors. The assessors will record a statement at the Registry of Deeds </a:t>
            </a:r>
            <a:br>
              <a:rPr lang="en-US" sz="1801" dirty="0"/>
            </a:br>
            <a:br>
              <a:rPr lang="en-US" sz="1801" dirty="0"/>
            </a:br>
            <a:r>
              <a:rPr lang="en-US" sz="1801" b="1" u="sng" dirty="0"/>
              <a:t>INCOME LIMITS </a:t>
            </a:r>
            <a:r>
              <a:rPr lang="en-US" sz="1801" dirty="0"/>
              <a:t>Your income (gross receipts) for the previous calendar year cannot exceed $20,000. If you are married, the combined gross receipts of you and your spouse cannot exceed $20,000. The gross </a:t>
            </a:r>
            <a:r>
              <a:rPr lang="en-US" sz="1801" u="sng" dirty="0"/>
              <a:t>receipts limit may be increased up to the income limit allowed for the “circuit breaker” state income tax credit for single non-head of household filers, by vote of the legislative body of your city or town</a:t>
            </a:r>
          </a:p>
        </p:txBody>
      </p:sp>
      <p:cxnSp>
        <p:nvCxnSpPr>
          <p:cNvPr id="6" name="Straight Connector 5">
            <a:extLst>
              <a:ext uri="{FF2B5EF4-FFF2-40B4-BE49-F238E27FC236}">
                <a16:creationId xmlns:a16="http://schemas.microsoft.com/office/drawing/2014/main" id="{FE3E0D03-9F75-2E65-43A8-93323E94FC89}"/>
              </a:ext>
            </a:extLst>
          </p:cNvPr>
          <p:cNvCxnSpPr/>
          <p:nvPr/>
        </p:nvCxnSpPr>
        <p:spPr>
          <a:xfrm>
            <a:off x="5667375" y="2066925"/>
            <a:ext cx="280987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672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8E1A233-252E-CCED-651A-FFAB84450F45}"/>
              </a:ext>
            </a:extLst>
          </p:cNvPr>
          <p:cNvSpPr>
            <a:spLocks noGrp="1"/>
          </p:cNvSpPr>
          <p:nvPr>
            <p:ph type="ftr" sz="quarter" idx="11"/>
          </p:nvPr>
        </p:nvSpPr>
        <p:spPr/>
        <p:txBody>
          <a:bodyPr/>
          <a:lstStyle/>
          <a:p>
            <a:r>
              <a:rPr lang="en-US"/>
              <a:t>BOA March 24 2024  Rev F</a:t>
            </a:r>
            <a:endParaRPr lang="en-US" dirty="0"/>
          </a:p>
        </p:txBody>
      </p:sp>
      <p:sp>
        <p:nvSpPr>
          <p:cNvPr id="3" name="Slide Number Placeholder 2">
            <a:extLst>
              <a:ext uri="{FF2B5EF4-FFF2-40B4-BE49-F238E27FC236}">
                <a16:creationId xmlns:a16="http://schemas.microsoft.com/office/drawing/2014/main" id="{C183A1D1-ECAD-8070-3BB3-E3304CF4F306}"/>
              </a:ext>
            </a:extLst>
          </p:cNvPr>
          <p:cNvSpPr>
            <a:spLocks noGrp="1"/>
          </p:cNvSpPr>
          <p:nvPr>
            <p:ph type="sldNum" sz="quarter" idx="12"/>
          </p:nvPr>
        </p:nvSpPr>
        <p:spPr/>
        <p:txBody>
          <a:bodyPr/>
          <a:lstStyle/>
          <a:p>
            <a:fld id="{0AA5D5EF-5C8D-4B20-81DF-2D9A26A2C6D0}" type="slidenum">
              <a:rPr lang="en-US" smtClean="0"/>
              <a:t>24</a:t>
            </a:fld>
            <a:endParaRPr lang="en-US" dirty="0"/>
          </a:p>
        </p:txBody>
      </p:sp>
      <p:sp>
        <p:nvSpPr>
          <p:cNvPr id="5" name="TextBox 4">
            <a:extLst>
              <a:ext uri="{FF2B5EF4-FFF2-40B4-BE49-F238E27FC236}">
                <a16:creationId xmlns:a16="http://schemas.microsoft.com/office/drawing/2014/main" id="{31A600BE-B59F-B9F8-D729-ED426003A72F}"/>
              </a:ext>
            </a:extLst>
          </p:cNvPr>
          <p:cNvSpPr txBox="1"/>
          <p:nvPr/>
        </p:nvSpPr>
        <p:spPr>
          <a:xfrm>
            <a:off x="1200868" y="3083317"/>
            <a:ext cx="9669493" cy="923714"/>
          </a:xfrm>
          <a:prstGeom prst="rect">
            <a:avLst/>
          </a:prstGeom>
          <a:noFill/>
        </p:spPr>
        <p:txBody>
          <a:bodyPr wrap="square">
            <a:spAutoFit/>
          </a:bodyPr>
          <a:lstStyle/>
          <a:p>
            <a:r>
              <a:rPr lang="en-US" sz="1801" u="sng" dirty="0"/>
              <a:t>DEFERRAL AMOUNT</a:t>
            </a:r>
            <a:r>
              <a:rPr lang="en-US" sz="1801" dirty="0"/>
              <a:t>:  You may defer payment of all or a part of the taxes owed each year so long as (1) you continue to qualify, and (2) the cumulative deferred taxes and accrued interest are not more than 50% of your proportional ownership </a:t>
            </a:r>
          </a:p>
        </p:txBody>
      </p:sp>
      <p:pic>
        <p:nvPicPr>
          <p:cNvPr id="6" name="Picture 5">
            <a:extLst>
              <a:ext uri="{FF2B5EF4-FFF2-40B4-BE49-F238E27FC236}">
                <a16:creationId xmlns:a16="http://schemas.microsoft.com/office/drawing/2014/main" id="{C8BF17A5-48EE-F960-DE20-8C1134330ED0}"/>
              </a:ext>
            </a:extLst>
          </p:cNvPr>
          <p:cNvPicPr>
            <a:picLocks noChangeAspect="1"/>
          </p:cNvPicPr>
          <p:nvPr/>
        </p:nvPicPr>
        <p:blipFill>
          <a:blip r:embed="rId2"/>
          <a:stretch>
            <a:fillRect/>
          </a:stretch>
        </p:blipFill>
        <p:spPr>
          <a:xfrm>
            <a:off x="265046" y="1279526"/>
            <a:ext cx="4260446" cy="1443668"/>
          </a:xfrm>
          <a:prstGeom prst="rect">
            <a:avLst/>
          </a:prstGeom>
        </p:spPr>
      </p:pic>
      <p:sp>
        <p:nvSpPr>
          <p:cNvPr id="8" name="TextBox 7">
            <a:extLst>
              <a:ext uri="{FF2B5EF4-FFF2-40B4-BE49-F238E27FC236}">
                <a16:creationId xmlns:a16="http://schemas.microsoft.com/office/drawing/2014/main" id="{BFF18B82-634E-AAD0-8498-ADD5103C9D12}"/>
              </a:ext>
            </a:extLst>
          </p:cNvPr>
          <p:cNvSpPr txBox="1"/>
          <p:nvPr/>
        </p:nvSpPr>
        <p:spPr>
          <a:xfrm>
            <a:off x="1200868" y="4194241"/>
            <a:ext cx="9478274" cy="2863604"/>
          </a:xfrm>
          <a:prstGeom prst="rect">
            <a:avLst/>
          </a:prstGeom>
          <a:noFill/>
        </p:spPr>
        <p:txBody>
          <a:bodyPr wrap="square">
            <a:spAutoFit/>
          </a:bodyPr>
          <a:lstStyle/>
          <a:p>
            <a:r>
              <a:rPr lang="en-US" sz="1801" u="sng" dirty="0"/>
              <a:t>DEFERRAL AMOUNT INTEREST</a:t>
            </a:r>
            <a:r>
              <a:rPr lang="en-US" sz="1801" dirty="0"/>
              <a:t>:  Interest on deferred taxes accrues at 8%, or a lower rate voted by the legislative body of your city or town before July 1 of the tax year</a:t>
            </a:r>
            <a:br>
              <a:rPr lang="en-US" sz="1801" dirty="0"/>
            </a:br>
            <a:br>
              <a:rPr lang="en-US" sz="1801" dirty="0"/>
            </a:br>
            <a:r>
              <a:rPr lang="en-US" sz="1801" u="sng" dirty="0"/>
              <a:t>SURVIVING SPOUSE</a:t>
            </a:r>
            <a:r>
              <a:rPr lang="en-US" sz="1801" dirty="0"/>
              <a:t>: Your surviving spouse who qualifies may continue to defer taxes but must enter into a new deferral and recovery agreement. </a:t>
            </a:r>
          </a:p>
          <a:p>
            <a:endParaRPr lang="en-US" sz="1801" dirty="0"/>
          </a:p>
          <a:p>
            <a:r>
              <a:rPr lang="en-US" sz="1801" u="sng" dirty="0"/>
              <a:t>PAYMENT</a:t>
            </a:r>
            <a:r>
              <a:rPr lang="en-US" sz="1801" dirty="0"/>
              <a:t>:  The payment of deferred taxes and accrued interest is due when the property is sold or you pass away, unless your surviving spouse continues to defer. As of that date, the interest rate goes up to 16%. </a:t>
            </a:r>
          </a:p>
          <a:p>
            <a:endParaRPr lang="en-US" sz="1801" dirty="0"/>
          </a:p>
        </p:txBody>
      </p:sp>
    </p:spTree>
    <p:extLst>
      <p:ext uri="{BB962C8B-B14F-4D97-AF65-F5344CB8AC3E}">
        <p14:creationId xmlns:p14="http://schemas.microsoft.com/office/powerpoint/2010/main" val="4173665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0E681-4584-CC64-A0F5-A59017B507F8}"/>
              </a:ext>
            </a:extLst>
          </p:cNvPr>
          <p:cNvPicPr>
            <a:picLocks noChangeAspect="1"/>
          </p:cNvPicPr>
          <p:nvPr/>
        </p:nvPicPr>
        <p:blipFill>
          <a:blip r:embed="rId2"/>
          <a:stretch>
            <a:fillRect/>
          </a:stretch>
        </p:blipFill>
        <p:spPr>
          <a:xfrm>
            <a:off x="1236785" y="-1566267"/>
            <a:ext cx="9219049" cy="1066667"/>
          </a:xfrm>
          <a:prstGeom prst="rect">
            <a:avLst/>
          </a:prstGeom>
        </p:spPr>
      </p:pic>
      <p:sp>
        <p:nvSpPr>
          <p:cNvPr id="3" name="TextBox 2">
            <a:extLst>
              <a:ext uri="{FF2B5EF4-FFF2-40B4-BE49-F238E27FC236}">
                <a16:creationId xmlns:a16="http://schemas.microsoft.com/office/drawing/2014/main" id="{E7887D86-1B14-8CD1-B7AC-2AAC785467A9}"/>
              </a:ext>
            </a:extLst>
          </p:cNvPr>
          <p:cNvSpPr txBox="1"/>
          <p:nvPr/>
        </p:nvSpPr>
        <p:spPr>
          <a:xfrm>
            <a:off x="2730979" y="2756118"/>
            <a:ext cx="6886756" cy="1815882"/>
          </a:xfrm>
          <a:prstGeom prst="rect">
            <a:avLst/>
          </a:prstGeom>
          <a:solidFill>
            <a:schemeClr val="bg1"/>
          </a:solidFill>
          <a:ln>
            <a:solidFill>
              <a:srgbClr val="00B0F0"/>
            </a:solidFill>
          </a:ln>
        </p:spPr>
        <p:txBody>
          <a:bodyPr wrap="square" rtlCol="0">
            <a:spAutoFit/>
          </a:bodyPr>
          <a:lstStyle/>
          <a:p>
            <a:pPr algn="ctr"/>
            <a:r>
              <a:rPr lang="en-US" sz="4800" b="1" dirty="0"/>
              <a:t>NEW Assessors WEB Site</a:t>
            </a:r>
            <a:br>
              <a:rPr lang="en-US" sz="4000" b="1" dirty="0"/>
            </a:br>
            <a:r>
              <a:rPr lang="en-US" sz="2400" b="1" dirty="0"/>
              <a:t>Check those Property Cards</a:t>
            </a:r>
            <a:br>
              <a:rPr lang="en-US" sz="2400" b="1" dirty="0"/>
            </a:br>
            <a:r>
              <a:rPr lang="en-US" sz="2400" b="1" dirty="0"/>
              <a:t>See New Booklet on How to Read Cards</a:t>
            </a:r>
            <a:r>
              <a:rPr lang="en-US" sz="4000" b="1" dirty="0"/>
              <a:t> </a:t>
            </a:r>
          </a:p>
        </p:txBody>
      </p:sp>
    </p:spTree>
    <p:extLst>
      <p:ext uri="{BB962C8B-B14F-4D97-AF65-F5344CB8AC3E}">
        <p14:creationId xmlns:p14="http://schemas.microsoft.com/office/powerpoint/2010/main" val="1206845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D0A4D85-AAEA-10A2-E7A4-2F7D116229ED}"/>
              </a:ext>
            </a:extLst>
          </p:cNvPr>
          <p:cNvPicPr>
            <a:picLocks noChangeAspect="1"/>
          </p:cNvPicPr>
          <p:nvPr/>
        </p:nvPicPr>
        <p:blipFill>
          <a:blip r:embed="rId2"/>
          <a:stretch>
            <a:fillRect/>
          </a:stretch>
        </p:blipFill>
        <p:spPr>
          <a:xfrm>
            <a:off x="10801209" y="4565466"/>
            <a:ext cx="359085" cy="287268"/>
          </a:xfrm>
          <a:prstGeom prst="rect">
            <a:avLst/>
          </a:prstGeom>
        </p:spPr>
      </p:pic>
      <p:pic>
        <p:nvPicPr>
          <p:cNvPr id="23" name="Picture 22">
            <a:extLst>
              <a:ext uri="{FF2B5EF4-FFF2-40B4-BE49-F238E27FC236}">
                <a16:creationId xmlns:a16="http://schemas.microsoft.com/office/drawing/2014/main" id="{14993D4F-E5B8-E884-0B39-324242FF5F16}"/>
              </a:ext>
            </a:extLst>
          </p:cNvPr>
          <p:cNvPicPr>
            <a:picLocks noChangeAspect="1"/>
          </p:cNvPicPr>
          <p:nvPr/>
        </p:nvPicPr>
        <p:blipFill>
          <a:blip r:embed="rId2"/>
          <a:stretch>
            <a:fillRect/>
          </a:stretch>
        </p:blipFill>
        <p:spPr>
          <a:xfrm>
            <a:off x="1781493" y="4629475"/>
            <a:ext cx="461661" cy="369329"/>
          </a:xfrm>
          <a:prstGeom prst="rect">
            <a:avLst/>
          </a:prstGeom>
        </p:spPr>
      </p:pic>
      <p:pic>
        <p:nvPicPr>
          <p:cNvPr id="8" name="Picture 7">
            <a:extLst>
              <a:ext uri="{FF2B5EF4-FFF2-40B4-BE49-F238E27FC236}">
                <a16:creationId xmlns:a16="http://schemas.microsoft.com/office/drawing/2014/main" id="{0AED74B5-68EC-23C5-97EB-7258D07A66B2}"/>
              </a:ext>
            </a:extLst>
          </p:cNvPr>
          <p:cNvPicPr>
            <a:picLocks noChangeAspect="1"/>
          </p:cNvPicPr>
          <p:nvPr/>
        </p:nvPicPr>
        <p:blipFill>
          <a:blip r:embed="rId3"/>
          <a:stretch>
            <a:fillRect/>
          </a:stretch>
        </p:blipFill>
        <p:spPr>
          <a:xfrm>
            <a:off x="2975613" y="4101368"/>
            <a:ext cx="431224" cy="921437"/>
          </a:xfrm>
          <a:prstGeom prst="rect">
            <a:avLst/>
          </a:prstGeom>
        </p:spPr>
      </p:pic>
      <p:sp>
        <p:nvSpPr>
          <p:cNvPr id="9" name="TextBox 8">
            <a:extLst>
              <a:ext uri="{FF2B5EF4-FFF2-40B4-BE49-F238E27FC236}">
                <a16:creationId xmlns:a16="http://schemas.microsoft.com/office/drawing/2014/main" id="{DC62ECD1-0C13-AB93-B580-28E071CF5046}"/>
              </a:ext>
            </a:extLst>
          </p:cNvPr>
          <p:cNvSpPr txBox="1"/>
          <p:nvPr/>
        </p:nvSpPr>
        <p:spPr>
          <a:xfrm>
            <a:off x="677052" y="4326868"/>
            <a:ext cx="1883268" cy="830997"/>
          </a:xfrm>
          <a:prstGeom prst="rect">
            <a:avLst/>
          </a:prstGeom>
          <a:noFill/>
        </p:spPr>
        <p:txBody>
          <a:bodyPr wrap="square" rtlCol="0">
            <a:spAutoFit/>
          </a:bodyPr>
          <a:lstStyle/>
          <a:p>
            <a:r>
              <a:rPr lang="en-US" sz="1200" dirty="0"/>
              <a:t>1 Group</a:t>
            </a:r>
            <a:br>
              <a:rPr lang="en-US" sz="1200" dirty="0"/>
            </a:br>
            <a:r>
              <a:rPr lang="en-US" sz="1200" dirty="0"/>
              <a:t>10 Core Elemental Groups</a:t>
            </a:r>
            <a:br>
              <a:rPr lang="en-US" sz="1200" dirty="0"/>
            </a:br>
            <a:r>
              <a:rPr lang="en-US" sz="1200" dirty="0"/>
              <a:t>1 Secondary Site</a:t>
            </a:r>
            <a:br>
              <a:rPr lang="en-US" sz="1200" dirty="0"/>
            </a:br>
            <a:r>
              <a:rPr lang="en-US" sz="1200" dirty="0"/>
              <a:t>2  Items</a:t>
            </a:r>
          </a:p>
        </p:txBody>
      </p:sp>
      <p:sp>
        <p:nvSpPr>
          <p:cNvPr id="10" name="TextBox 9">
            <a:extLst>
              <a:ext uri="{FF2B5EF4-FFF2-40B4-BE49-F238E27FC236}">
                <a16:creationId xmlns:a16="http://schemas.microsoft.com/office/drawing/2014/main" id="{84473127-8AE4-38AC-2664-065FE249934F}"/>
              </a:ext>
            </a:extLst>
          </p:cNvPr>
          <p:cNvSpPr txBox="1"/>
          <p:nvPr/>
        </p:nvSpPr>
        <p:spPr>
          <a:xfrm>
            <a:off x="9434342" y="4224246"/>
            <a:ext cx="1952333" cy="1015663"/>
          </a:xfrm>
          <a:prstGeom prst="rect">
            <a:avLst/>
          </a:prstGeom>
          <a:noFill/>
        </p:spPr>
        <p:txBody>
          <a:bodyPr wrap="square" rtlCol="0">
            <a:spAutoFit/>
          </a:bodyPr>
          <a:lstStyle/>
          <a:p>
            <a:r>
              <a:rPr lang="en-US" sz="1200" dirty="0"/>
              <a:t>2 Groups</a:t>
            </a:r>
            <a:br>
              <a:rPr lang="en-US" sz="1200" dirty="0"/>
            </a:br>
            <a:r>
              <a:rPr lang="en-US" sz="1200" dirty="0"/>
              <a:t>24 Core Elemental Groups</a:t>
            </a:r>
            <a:br>
              <a:rPr lang="en-US" sz="1200" dirty="0"/>
            </a:br>
            <a:r>
              <a:rPr lang="en-US" sz="1200" dirty="0"/>
              <a:t>37 Secondary Sites  </a:t>
            </a:r>
            <a:br>
              <a:rPr lang="en-US" sz="1200" dirty="0"/>
            </a:br>
            <a:r>
              <a:rPr lang="en-US" sz="1200" dirty="0"/>
              <a:t>? Items….  God only knows!</a:t>
            </a:r>
            <a:br>
              <a:rPr lang="en-US" sz="1200" dirty="0"/>
            </a:br>
            <a:r>
              <a:rPr lang="en-US" sz="1200" dirty="0"/>
              <a:t> </a:t>
            </a:r>
          </a:p>
        </p:txBody>
      </p:sp>
      <p:grpSp>
        <p:nvGrpSpPr>
          <p:cNvPr id="17" name="Group 16">
            <a:extLst>
              <a:ext uri="{FF2B5EF4-FFF2-40B4-BE49-F238E27FC236}">
                <a16:creationId xmlns:a16="http://schemas.microsoft.com/office/drawing/2014/main" id="{F09E3966-E80D-7890-C6AD-265EB6E48BDC}"/>
              </a:ext>
            </a:extLst>
          </p:cNvPr>
          <p:cNvGrpSpPr/>
          <p:nvPr/>
        </p:nvGrpSpPr>
        <p:grpSpPr>
          <a:xfrm>
            <a:off x="5447802" y="1356360"/>
            <a:ext cx="3491984" cy="6644640"/>
            <a:chOff x="4076700" y="213360"/>
            <a:chExt cx="3491984" cy="6644640"/>
          </a:xfrm>
        </p:grpSpPr>
        <p:pic>
          <p:nvPicPr>
            <p:cNvPr id="6" name="Picture 5">
              <a:extLst>
                <a:ext uri="{FF2B5EF4-FFF2-40B4-BE49-F238E27FC236}">
                  <a16:creationId xmlns:a16="http://schemas.microsoft.com/office/drawing/2014/main" id="{9104C48D-5A36-DE5D-51B0-10170E5B0AFF}"/>
                </a:ext>
              </a:extLst>
            </p:cNvPr>
            <p:cNvPicPr>
              <a:picLocks noChangeAspect="1"/>
            </p:cNvPicPr>
            <p:nvPr/>
          </p:nvPicPr>
          <p:blipFill>
            <a:blip r:embed="rId4"/>
            <a:stretch>
              <a:fillRect/>
            </a:stretch>
          </p:blipFill>
          <p:spPr>
            <a:xfrm>
              <a:off x="4076700" y="213360"/>
              <a:ext cx="3491984" cy="6431280"/>
            </a:xfrm>
            <a:prstGeom prst="rect">
              <a:avLst/>
            </a:prstGeom>
          </p:spPr>
        </p:pic>
        <p:sp>
          <p:nvSpPr>
            <p:cNvPr id="12" name="TextBox 11">
              <a:extLst>
                <a:ext uri="{FF2B5EF4-FFF2-40B4-BE49-F238E27FC236}">
                  <a16:creationId xmlns:a16="http://schemas.microsoft.com/office/drawing/2014/main" id="{C22D6644-2FE1-820D-AD56-AF5C163AB5C8}"/>
                </a:ext>
              </a:extLst>
            </p:cNvPr>
            <p:cNvSpPr txBox="1"/>
            <p:nvPr/>
          </p:nvSpPr>
          <p:spPr>
            <a:xfrm>
              <a:off x="5386408" y="2613096"/>
              <a:ext cx="872567" cy="553998"/>
            </a:xfrm>
            <a:prstGeom prst="rect">
              <a:avLst/>
            </a:prstGeom>
            <a:noFill/>
          </p:spPr>
          <p:txBody>
            <a:bodyPr wrap="square" rtlCol="0">
              <a:spAutoFit/>
            </a:bodyPr>
            <a:lstStyle/>
            <a:p>
              <a:r>
                <a:rPr lang="en-US" sz="1000" dirty="0"/>
                <a:t>Group 1 </a:t>
              </a:r>
              <a:br>
                <a:rPr lang="en-US" sz="1000" dirty="0"/>
              </a:br>
              <a:r>
                <a:rPr lang="en-US" sz="1000" dirty="0"/>
                <a:t>15 Core Groups</a:t>
              </a:r>
            </a:p>
          </p:txBody>
        </p:sp>
        <p:sp>
          <p:nvSpPr>
            <p:cNvPr id="13" name="TextBox 12">
              <a:extLst>
                <a:ext uri="{FF2B5EF4-FFF2-40B4-BE49-F238E27FC236}">
                  <a16:creationId xmlns:a16="http://schemas.microsoft.com/office/drawing/2014/main" id="{136517FE-FC7A-CCED-F0ED-EACFDB0B1700}"/>
                </a:ext>
              </a:extLst>
            </p:cNvPr>
            <p:cNvSpPr txBox="1"/>
            <p:nvPr/>
          </p:nvSpPr>
          <p:spPr>
            <a:xfrm>
              <a:off x="5456623" y="5572699"/>
              <a:ext cx="639377" cy="553998"/>
            </a:xfrm>
            <a:prstGeom prst="rect">
              <a:avLst/>
            </a:prstGeom>
            <a:noFill/>
          </p:spPr>
          <p:txBody>
            <a:bodyPr wrap="square" rtlCol="0">
              <a:spAutoFit/>
            </a:bodyPr>
            <a:lstStyle/>
            <a:p>
              <a:r>
                <a:rPr lang="en-US" sz="1000" dirty="0"/>
                <a:t>Group 2</a:t>
              </a:r>
              <a:br>
                <a:rPr lang="en-US" sz="1000" dirty="0"/>
              </a:br>
              <a:r>
                <a:rPr lang="en-US" sz="1000" dirty="0"/>
                <a:t>10 Core</a:t>
              </a:r>
              <a:br>
                <a:rPr lang="en-US" sz="1000" dirty="0"/>
              </a:br>
              <a:r>
                <a:rPr lang="en-US" sz="1000" dirty="0"/>
                <a:t>Groups</a:t>
              </a:r>
            </a:p>
          </p:txBody>
        </p:sp>
        <p:sp>
          <p:nvSpPr>
            <p:cNvPr id="16" name="TextBox 15">
              <a:extLst>
                <a:ext uri="{FF2B5EF4-FFF2-40B4-BE49-F238E27FC236}">
                  <a16:creationId xmlns:a16="http://schemas.microsoft.com/office/drawing/2014/main" id="{202AF8B4-6EF4-09E1-2B04-4F184A98DC57}"/>
                </a:ext>
              </a:extLst>
            </p:cNvPr>
            <p:cNvSpPr txBox="1"/>
            <p:nvPr/>
          </p:nvSpPr>
          <p:spPr>
            <a:xfrm>
              <a:off x="6338600" y="6581001"/>
              <a:ext cx="756491" cy="276999"/>
            </a:xfrm>
            <a:prstGeom prst="rect">
              <a:avLst/>
            </a:prstGeom>
            <a:noFill/>
          </p:spPr>
          <p:txBody>
            <a:bodyPr wrap="square" rtlCol="0">
              <a:spAutoFit/>
            </a:bodyPr>
            <a:lstStyle/>
            <a:p>
              <a:r>
                <a:rPr lang="en-US" sz="1200" dirty="0"/>
                <a:t>25 Cores</a:t>
              </a:r>
            </a:p>
          </p:txBody>
        </p:sp>
      </p:grpSp>
      <p:cxnSp>
        <p:nvCxnSpPr>
          <p:cNvPr id="19" name="Straight Arrow Connector 18">
            <a:extLst>
              <a:ext uri="{FF2B5EF4-FFF2-40B4-BE49-F238E27FC236}">
                <a16:creationId xmlns:a16="http://schemas.microsoft.com/office/drawing/2014/main" id="{2E801096-C73A-14DF-59E7-7964531467EF}"/>
              </a:ext>
            </a:extLst>
          </p:cNvPr>
          <p:cNvCxnSpPr/>
          <p:nvPr/>
        </p:nvCxnSpPr>
        <p:spPr>
          <a:xfrm>
            <a:off x="3692551" y="4611889"/>
            <a:ext cx="1504950" cy="0"/>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699ED6-F17A-EB40-538D-EE5792BAC786}"/>
              </a:ext>
            </a:extLst>
          </p:cNvPr>
          <p:cNvSpPr txBox="1"/>
          <p:nvPr/>
        </p:nvSpPr>
        <p:spPr>
          <a:xfrm>
            <a:off x="677053" y="3957535"/>
            <a:ext cx="957943" cy="369332"/>
          </a:xfrm>
          <a:prstGeom prst="rect">
            <a:avLst/>
          </a:prstGeom>
          <a:noFill/>
        </p:spPr>
        <p:txBody>
          <a:bodyPr wrap="square" rtlCol="0">
            <a:spAutoFit/>
          </a:bodyPr>
          <a:lstStyle/>
          <a:p>
            <a:r>
              <a:rPr lang="en-US" b="1" dirty="0"/>
              <a:t>Current</a:t>
            </a:r>
          </a:p>
        </p:txBody>
      </p:sp>
      <p:sp>
        <p:nvSpPr>
          <p:cNvPr id="21" name="TextBox 20">
            <a:extLst>
              <a:ext uri="{FF2B5EF4-FFF2-40B4-BE49-F238E27FC236}">
                <a16:creationId xmlns:a16="http://schemas.microsoft.com/office/drawing/2014/main" id="{24D00DB4-17CD-35EF-8838-3E8C29FAB6FC}"/>
              </a:ext>
            </a:extLst>
          </p:cNvPr>
          <p:cNvSpPr txBox="1"/>
          <p:nvPr/>
        </p:nvSpPr>
        <p:spPr>
          <a:xfrm>
            <a:off x="9774522" y="2710688"/>
            <a:ext cx="1692945" cy="369332"/>
          </a:xfrm>
          <a:prstGeom prst="rect">
            <a:avLst/>
          </a:prstGeom>
          <a:noFill/>
        </p:spPr>
        <p:txBody>
          <a:bodyPr wrap="square" rtlCol="0">
            <a:spAutoFit/>
          </a:bodyPr>
          <a:lstStyle/>
          <a:p>
            <a:pPr algn="ctr"/>
            <a:r>
              <a:rPr lang="en-US" b="1" dirty="0"/>
              <a:t>April Release</a:t>
            </a:r>
          </a:p>
        </p:txBody>
      </p:sp>
      <p:pic>
        <p:nvPicPr>
          <p:cNvPr id="25" name="Picture 24">
            <a:extLst>
              <a:ext uri="{FF2B5EF4-FFF2-40B4-BE49-F238E27FC236}">
                <a16:creationId xmlns:a16="http://schemas.microsoft.com/office/drawing/2014/main" id="{628D0E41-95B1-40D9-B0EA-629CAD6F4438}"/>
              </a:ext>
            </a:extLst>
          </p:cNvPr>
          <p:cNvPicPr>
            <a:picLocks noChangeAspect="1"/>
          </p:cNvPicPr>
          <p:nvPr/>
        </p:nvPicPr>
        <p:blipFill>
          <a:blip r:embed="rId5"/>
          <a:stretch>
            <a:fillRect/>
          </a:stretch>
        </p:blipFill>
        <p:spPr>
          <a:xfrm>
            <a:off x="11362781" y="2752497"/>
            <a:ext cx="266667" cy="285714"/>
          </a:xfrm>
          <a:prstGeom prst="rect">
            <a:avLst/>
          </a:prstGeom>
        </p:spPr>
      </p:pic>
      <p:sp>
        <p:nvSpPr>
          <p:cNvPr id="4" name="TextBox 3">
            <a:extLst>
              <a:ext uri="{FF2B5EF4-FFF2-40B4-BE49-F238E27FC236}">
                <a16:creationId xmlns:a16="http://schemas.microsoft.com/office/drawing/2014/main" id="{98051A33-7D48-E34B-1F55-DD489970296F}"/>
              </a:ext>
            </a:extLst>
          </p:cNvPr>
          <p:cNvSpPr txBox="1"/>
          <p:nvPr/>
        </p:nvSpPr>
        <p:spPr>
          <a:xfrm>
            <a:off x="182793" y="1400607"/>
            <a:ext cx="5701990" cy="584775"/>
          </a:xfrm>
          <a:prstGeom prst="rect">
            <a:avLst/>
          </a:prstGeom>
          <a:noFill/>
          <a:ln>
            <a:solidFill>
              <a:srgbClr val="0070C0"/>
            </a:solidFill>
          </a:ln>
        </p:spPr>
        <p:txBody>
          <a:bodyPr wrap="square" rtlCol="0">
            <a:spAutoFit/>
          </a:bodyPr>
          <a:lstStyle/>
          <a:p>
            <a:pPr algn="ctr"/>
            <a:r>
              <a:rPr lang="en-US" sz="3200" b="1" dirty="0"/>
              <a:t>Lunenburg Assessor Web Sites</a:t>
            </a:r>
          </a:p>
        </p:txBody>
      </p:sp>
      <p:sp>
        <p:nvSpPr>
          <p:cNvPr id="26" name="TextBox 25">
            <a:extLst>
              <a:ext uri="{FF2B5EF4-FFF2-40B4-BE49-F238E27FC236}">
                <a16:creationId xmlns:a16="http://schemas.microsoft.com/office/drawing/2014/main" id="{D0FB06CB-884C-8750-772A-D7BB5106A5A3}"/>
              </a:ext>
            </a:extLst>
          </p:cNvPr>
          <p:cNvSpPr txBox="1"/>
          <p:nvPr/>
        </p:nvSpPr>
        <p:spPr>
          <a:xfrm>
            <a:off x="1725825" y="2472971"/>
            <a:ext cx="3017377" cy="369332"/>
          </a:xfrm>
          <a:prstGeom prst="rect">
            <a:avLst/>
          </a:prstGeom>
          <a:noFill/>
          <a:ln w="38100">
            <a:solidFill>
              <a:schemeClr val="accent1">
                <a:lumMod val="75000"/>
              </a:schemeClr>
            </a:solidFill>
          </a:ln>
        </p:spPr>
        <p:txBody>
          <a:bodyPr wrap="square" rtlCol="0">
            <a:spAutoFit/>
          </a:bodyPr>
          <a:lstStyle/>
          <a:p>
            <a:pPr algn="ctr"/>
            <a:r>
              <a:rPr lang="en-US" b="1" dirty="0"/>
              <a:t>Open to General Public</a:t>
            </a:r>
          </a:p>
        </p:txBody>
      </p:sp>
      <p:sp>
        <p:nvSpPr>
          <p:cNvPr id="2" name="Date Placeholder 1">
            <a:extLst>
              <a:ext uri="{FF2B5EF4-FFF2-40B4-BE49-F238E27FC236}">
                <a16:creationId xmlns:a16="http://schemas.microsoft.com/office/drawing/2014/main" id="{30CE8F9B-436E-685E-5A57-284BA67A7D7B}"/>
              </a:ext>
            </a:extLst>
          </p:cNvPr>
          <p:cNvSpPr>
            <a:spLocks noGrp="1"/>
          </p:cNvSpPr>
          <p:nvPr>
            <p:ph type="dt" sz="half" idx="10"/>
          </p:nvPr>
        </p:nvSpPr>
        <p:spPr/>
        <p:txBody>
          <a:bodyPr/>
          <a:lstStyle/>
          <a:p>
            <a:r>
              <a:rPr lang="en-US"/>
              <a:t>3/24/2024</a:t>
            </a:r>
          </a:p>
        </p:txBody>
      </p:sp>
      <p:sp>
        <p:nvSpPr>
          <p:cNvPr id="3" name="Footer Placeholder 2">
            <a:extLst>
              <a:ext uri="{FF2B5EF4-FFF2-40B4-BE49-F238E27FC236}">
                <a16:creationId xmlns:a16="http://schemas.microsoft.com/office/drawing/2014/main" id="{355F739D-77BD-1BD8-386B-3DA9026DACDF}"/>
              </a:ext>
            </a:extLst>
          </p:cNvPr>
          <p:cNvSpPr>
            <a:spLocks noGrp="1"/>
          </p:cNvSpPr>
          <p:nvPr>
            <p:ph type="ftr" sz="quarter" idx="11"/>
          </p:nvPr>
        </p:nvSpPr>
        <p:spPr/>
        <p:txBody>
          <a:bodyPr/>
          <a:lstStyle/>
          <a:p>
            <a:r>
              <a:rPr lang="en-US"/>
              <a:t>Assessor WEB Site Overview Rev 4</a:t>
            </a:r>
          </a:p>
        </p:txBody>
      </p:sp>
      <p:sp>
        <p:nvSpPr>
          <p:cNvPr id="5" name="Slide Number Placeholder 4">
            <a:extLst>
              <a:ext uri="{FF2B5EF4-FFF2-40B4-BE49-F238E27FC236}">
                <a16:creationId xmlns:a16="http://schemas.microsoft.com/office/drawing/2014/main" id="{2E71453D-85B9-62CB-B3DA-C7444D60830F}"/>
              </a:ext>
            </a:extLst>
          </p:cNvPr>
          <p:cNvSpPr>
            <a:spLocks noGrp="1"/>
          </p:cNvSpPr>
          <p:nvPr>
            <p:ph type="sldNum" sz="quarter" idx="12"/>
          </p:nvPr>
        </p:nvSpPr>
        <p:spPr/>
        <p:txBody>
          <a:bodyPr/>
          <a:lstStyle/>
          <a:p>
            <a:fld id="{AE627513-3689-45B9-8892-BCF7C41CCAEA}" type="slidenum">
              <a:rPr lang="en-US" smtClean="0"/>
              <a:t>26</a:t>
            </a:fld>
            <a:endParaRPr lang="en-US"/>
          </a:p>
        </p:txBody>
      </p:sp>
      <p:sp>
        <p:nvSpPr>
          <p:cNvPr id="11" name="TextBox 10">
            <a:extLst>
              <a:ext uri="{FF2B5EF4-FFF2-40B4-BE49-F238E27FC236}">
                <a16:creationId xmlns:a16="http://schemas.microsoft.com/office/drawing/2014/main" id="{CDAC727E-06B5-1602-3C02-FB2FC98A272C}"/>
              </a:ext>
            </a:extLst>
          </p:cNvPr>
          <p:cNvSpPr txBox="1"/>
          <p:nvPr/>
        </p:nvSpPr>
        <p:spPr>
          <a:xfrm>
            <a:off x="215440" y="1985381"/>
            <a:ext cx="6094476" cy="369332"/>
          </a:xfrm>
          <a:prstGeom prst="rect">
            <a:avLst/>
          </a:prstGeom>
          <a:noFill/>
        </p:spPr>
        <p:txBody>
          <a:bodyPr wrap="square">
            <a:spAutoFit/>
          </a:bodyPr>
          <a:lstStyle/>
          <a:p>
            <a:r>
              <a:rPr lang="en-US" dirty="0"/>
              <a:t>https://www.lunenburgma.gov/164/Assessors-Department</a:t>
            </a:r>
          </a:p>
        </p:txBody>
      </p:sp>
      <p:sp>
        <p:nvSpPr>
          <p:cNvPr id="14" name="TextBox 13">
            <a:extLst>
              <a:ext uri="{FF2B5EF4-FFF2-40B4-BE49-F238E27FC236}">
                <a16:creationId xmlns:a16="http://schemas.microsoft.com/office/drawing/2014/main" id="{35594AD9-3812-9E21-A7A0-78377A0E1881}"/>
              </a:ext>
            </a:extLst>
          </p:cNvPr>
          <p:cNvSpPr txBox="1"/>
          <p:nvPr/>
        </p:nvSpPr>
        <p:spPr>
          <a:xfrm>
            <a:off x="1182502" y="6346367"/>
            <a:ext cx="3017377" cy="369332"/>
          </a:xfrm>
          <a:prstGeom prst="rect">
            <a:avLst/>
          </a:prstGeom>
          <a:noFill/>
          <a:ln w="28575">
            <a:solidFill>
              <a:srgbClr val="FF0000"/>
            </a:solidFill>
          </a:ln>
        </p:spPr>
        <p:txBody>
          <a:bodyPr wrap="square" rtlCol="0">
            <a:spAutoFit/>
          </a:bodyPr>
          <a:lstStyle/>
          <a:p>
            <a:r>
              <a:rPr lang="en-US" b="1" dirty="0"/>
              <a:t>Check Your Property Cards!!!!</a:t>
            </a:r>
          </a:p>
        </p:txBody>
      </p:sp>
    </p:spTree>
    <p:extLst>
      <p:ext uri="{BB962C8B-B14F-4D97-AF65-F5344CB8AC3E}">
        <p14:creationId xmlns:p14="http://schemas.microsoft.com/office/powerpoint/2010/main" val="425828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569900-0311-474D-9E42-055A00D8983A}"/>
              </a:ext>
            </a:extLst>
          </p:cNvPr>
          <p:cNvPicPr>
            <a:picLocks noChangeAspect="1"/>
          </p:cNvPicPr>
          <p:nvPr/>
        </p:nvPicPr>
        <p:blipFill>
          <a:blip r:embed="rId2"/>
          <a:stretch>
            <a:fillRect/>
          </a:stretch>
        </p:blipFill>
        <p:spPr>
          <a:xfrm>
            <a:off x="270457" y="1143000"/>
            <a:ext cx="5665887" cy="6858000"/>
          </a:xfrm>
          <a:prstGeom prst="rect">
            <a:avLst/>
          </a:prstGeom>
        </p:spPr>
      </p:pic>
      <p:sp>
        <p:nvSpPr>
          <p:cNvPr id="4" name="TextBox 3">
            <a:extLst>
              <a:ext uri="{FF2B5EF4-FFF2-40B4-BE49-F238E27FC236}">
                <a16:creationId xmlns:a16="http://schemas.microsoft.com/office/drawing/2014/main" id="{9C50B8F4-EF03-2908-C01A-34B1541B7757}"/>
              </a:ext>
            </a:extLst>
          </p:cNvPr>
          <p:cNvSpPr txBox="1"/>
          <p:nvPr/>
        </p:nvSpPr>
        <p:spPr>
          <a:xfrm>
            <a:off x="1029920" y="6272963"/>
            <a:ext cx="1713281" cy="1200329"/>
          </a:xfrm>
          <a:prstGeom prst="rect">
            <a:avLst/>
          </a:prstGeom>
          <a:noFill/>
        </p:spPr>
        <p:txBody>
          <a:bodyPr wrap="square" rtlCol="0">
            <a:spAutoFit/>
          </a:bodyPr>
          <a:lstStyle/>
          <a:p>
            <a:r>
              <a:rPr lang="en-US" b="1" dirty="0"/>
              <a:t>Group 1 </a:t>
            </a:r>
            <a:br>
              <a:rPr lang="en-US" b="1" dirty="0"/>
            </a:br>
            <a:r>
              <a:rPr lang="en-US" b="1" dirty="0"/>
              <a:t>15 Core Elemental Groups</a:t>
            </a:r>
          </a:p>
        </p:txBody>
      </p:sp>
      <p:pic>
        <p:nvPicPr>
          <p:cNvPr id="7" name="Picture 6">
            <a:extLst>
              <a:ext uri="{FF2B5EF4-FFF2-40B4-BE49-F238E27FC236}">
                <a16:creationId xmlns:a16="http://schemas.microsoft.com/office/drawing/2014/main" id="{1872357C-1E19-BD55-E03C-D0176DACD024}"/>
              </a:ext>
            </a:extLst>
          </p:cNvPr>
          <p:cNvPicPr>
            <a:picLocks noChangeAspect="1"/>
          </p:cNvPicPr>
          <p:nvPr/>
        </p:nvPicPr>
        <p:blipFill>
          <a:blip r:embed="rId3"/>
          <a:stretch>
            <a:fillRect/>
          </a:stretch>
        </p:blipFill>
        <p:spPr>
          <a:xfrm>
            <a:off x="7235048" y="1351847"/>
            <a:ext cx="4225401" cy="4973346"/>
          </a:xfrm>
          <a:prstGeom prst="rect">
            <a:avLst/>
          </a:prstGeom>
        </p:spPr>
      </p:pic>
      <p:cxnSp>
        <p:nvCxnSpPr>
          <p:cNvPr id="11" name="Straight Arrow Connector 10">
            <a:extLst>
              <a:ext uri="{FF2B5EF4-FFF2-40B4-BE49-F238E27FC236}">
                <a16:creationId xmlns:a16="http://schemas.microsoft.com/office/drawing/2014/main" id="{B54DB3B7-4D6E-060F-B959-C54EE4F48B2B}"/>
              </a:ext>
            </a:extLst>
          </p:cNvPr>
          <p:cNvCxnSpPr/>
          <p:nvPr/>
        </p:nvCxnSpPr>
        <p:spPr>
          <a:xfrm>
            <a:off x="4958081" y="3035664"/>
            <a:ext cx="2252617" cy="10334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E69831A-098A-D670-900D-DA783CD08199}"/>
              </a:ext>
            </a:extLst>
          </p:cNvPr>
          <p:cNvSpPr txBox="1"/>
          <p:nvPr/>
        </p:nvSpPr>
        <p:spPr>
          <a:xfrm>
            <a:off x="5335198" y="6736601"/>
            <a:ext cx="3533427" cy="369332"/>
          </a:xfrm>
          <a:prstGeom prst="rect">
            <a:avLst/>
          </a:prstGeom>
          <a:noFill/>
        </p:spPr>
        <p:txBody>
          <a:bodyPr wrap="square">
            <a:spAutoFit/>
          </a:bodyPr>
          <a:lstStyle/>
          <a:p>
            <a:r>
              <a:rPr lang="en-US" b="1" dirty="0"/>
              <a:t>10 Additional Secondary Sites </a:t>
            </a:r>
          </a:p>
        </p:txBody>
      </p:sp>
      <p:pic>
        <p:nvPicPr>
          <p:cNvPr id="13" name="Picture 12">
            <a:extLst>
              <a:ext uri="{FF2B5EF4-FFF2-40B4-BE49-F238E27FC236}">
                <a16:creationId xmlns:a16="http://schemas.microsoft.com/office/drawing/2014/main" id="{F60148D2-6BBA-A198-6146-AA2AD6E08518}"/>
              </a:ext>
            </a:extLst>
          </p:cNvPr>
          <p:cNvPicPr>
            <a:picLocks noChangeAspect="1"/>
          </p:cNvPicPr>
          <p:nvPr/>
        </p:nvPicPr>
        <p:blipFill>
          <a:blip r:embed="rId4"/>
          <a:stretch>
            <a:fillRect/>
          </a:stretch>
        </p:blipFill>
        <p:spPr>
          <a:xfrm>
            <a:off x="5702809" y="6325591"/>
            <a:ext cx="461661" cy="369329"/>
          </a:xfrm>
          <a:prstGeom prst="rect">
            <a:avLst/>
          </a:prstGeom>
        </p:spPr>
      </p:pic>
      <p:sp>
        <p:nvSpPr>
          <p:cNvPr id="2" name="TextBox 1">
            <a:extLst>
              <a:ext uri="{FF2B5EF4-FFF2-40B4-BE49-F238E27FC236}">
                <a16:creationId xmlns:a16="http://schemas.microsoft.com/office/drawing/2014/main" id="{52575847-D540-E230-B51C-CD29D6F38A34}"/>
              </a:ext>
            </a:extLst>
          </p:cNvPr>
          <p:cNvSpPr txBox="1"/>
          <p:nvPr/>
        </p:nvSpPr>
        <p:spPr>
          <a:xfrm>
            <a:off x="7235047" y="3183039"/>
            <a:ext cx="1836706" cy="369332"/>
          </a:xfrm>
          <a:prstGeom prst="rect">
            <a:avLst/>
          </a:prstGeom>
          <a:noFill/>
        </p:spPr>
        <p:txBody>
          <a:bodyPr wrap="square" rtlCol="0">
            <a:spAutoFit/>
          </a:bodyPr>
          <a:lstStyle/>
          <a:p>
            <a:r>
              <a:rPr lang="en-US" dirty="0"/>
              <a:t>Secondary Site</a:t>
            </a:r>
          </a:p>
        </p:txBody>
      </p:sp>
      <p:sp>
        <p:nvSpPr>
          <p:cNvPr id="5" name="Date Placeholder 4">
            <a:extLst>
              <a:ext uri="{FF2B5EF4-FFF2-40B4-BE49-F238E27FC236}">
                <a16:creationId xmlns:a16="http://schemas.microsoft.com/office/drawing/2014/main" id="{FFC6AFE1-6B09-69A5-7D79-EB71DAAC7FD9}"/>
              </a:ext>
            </a:extLst>
          </p:cNvPr>
          <p:cNvSpPr>
            <a:spLocks noGrp="1"/>
          </p:cNvSpPr>
          <p:nvPr>
            <p:ph type="dt" sz="half" idx="10"/>
          </p:nvPr>
        </p:nvSpPr>
        <p:spPr/>
        <p:txBody>
          <a:bodyPr/>
          <a:lstStyle/>
          <a:p>
            <a:r>
              <a:rPr lang="en-US"/>
              <a:t>3/24/2024</a:t>
            </a:r>
          </a:p>
        </p:txBody>
      </p:sp>
      <p:sp>
        <p:nvSpPr>
          <p:cNvPr id="6" name="Footer Placeholder 5">
            <a:extLst>
              <a:ext uri="{FF2B5EF4-FFF2-40B4-BE49-F238E27FC236}">
                <a16:creationId xmlns:a16="http://schemas.microsoft.com/office/drawing/2014/main" id="{DEA65577-5054-E7E5-C43F-FF5F42783E9B}"/>
              </a:ext>
            </a:extLst>
          </p:cNvPr>
          <p:cNvSpPr>
            <a:spLocks noGrp="1"/>
          </p:cNvSpPr>
          <p:nvPr>
            <p:ph type="ftr" sz="quarter" idx="11"/>
          </p:nvPr>
        </p:nvSpPr>
        <p:spPr/>
        <p:txBody>
          <a:bodyPr/>
          <a:lstStyle/>
          <a:p>
            <a:r>
              <a:rPr lang="en-US"/>
              <a:t>Assessor WEB Site Overview Rev 4</a:t>
            </a:r>
          </a:p>
        </p:txBody>
      </p:sp>
      <p:sp>
        <p:nvSpPr>
          <p:cNvPr id="8" name="Slide Number Placeholder 7">
            <a:extLst>
              <a:ext uri="{FF2B5EF4-FFF2-40B4-BE49-F238E27FC236}">
                <a16:creationId xmlns:a16="http://schemas.microsoft.com/office/drawing/2014/main" id="{805A56B9-C342-5A5A-5571-A08ACA989059}"/>
              </a:ext>
            </a:extLst>
          </p:cNvPr>
          <p:cNvSpPr>
            <a:spLocks noGrp="1"/>
          </p:cNvSpPr>
          <p:nvPr>
            <p:ph type="sldNum" sz="quarter" idx="12"/>
          </p:nvPr>
        </p:nvSpPr>
        <p:spPr/>
        <p:txBody>
          <a:bodyPr/>
          <a:lstStyle/>
          <a:p>
            <a:fld id="{AE627513-3689-45B9-8892-BCF7C41CCAEA}" type="slidenum">
              <a:rPr lang="en-US" smtClean="0"/>
              <a:t>27</a:t>
            </a:fld>
            <a:endParaRPr lang="en-US"/>
          </a:p>
        </p:txBody>
      </p:sp>
      <p:sp>
        <p:nvSpPr>
          <p:cNvPr id="9" name="TextBox 8">
            <a:extLst>
              <a:ext uri="{FF2B5EF4-FFF2-40B4-BE49-F238E27FC236}">
                <a16:creationId xmlns:a16="http://schemas.microsoft.com/office/drawing/2014/main" id="{EA4CB72B-138D-FB3A-7994-E9AE809B5332}"/>
              </a:ext>
            </a:extLst>
          </p:cNvPr>
          <p:cNvSpPr txBox="1"/>
          <p:nvPr/>
        </p:nvSpPr>
        <p:spPr>
          <a:xfrm>
            <a:off x="182794" y="1400607"/>
            <a:ext cx="2249511" cy="276999"/>
          </a:xfrm>
          <a:prstGeom prst="rect">
            <a:avLst/>
          </a:prstGeom>
          <a:noFill/>
          <a:ln>
            <a:solidFill>
              <a:srgbClr val="0070C0"/>
            </a:solidFill>
          </a:ln>
        </p:spPr>
        <p:txBody>
          <a:bodyPr wrap="square" rtlCol="0">
            <a:spAutoFit/>
          </a:bodyPr>
          <a:lstStyle/>
          <a:p>
            <a:pPr algn="ctr"/>
            <a:r>
              <a:rPr lang="en-US" sz="1200" b="1" dirty="0"/>
              <a:t>Lunenburg Assessor Web Sites</a:t>
            </a:r>
          </a:p>
        </p:txBody>
      </p:sp>
      <p:sp>
        <p:nvSpPr>
          <p:cNvPr id="10" name="TextBox 9">
            <a:extLst>
              <a:ext uri="{FF2B5EF4-FFF2-40B4-BE49-F238E27FC236}">
                <a16:creationId xmlns:a16="http://schemas.microsoft.com/office/drawing/2014/main" id="{C5D8EE2F-CE90-AC01-4689-5A319B1192A2}"/>
              </a:ext>
            </a:extLst>
          </p:cNvPr>
          <p:cNvSpPr txBox="1"/>
          <p:nvPr/>
        </p:nvSpPr>
        <p:spPr>
          <a:xfrm>
            <a:off x="6024007" y="4810041"/>
            <a:ext cx="2129394" cy="523220"/>
          </a:xfrm>
          <a:prstGeom prst="rect">
            <a:avLst/>
          </a:prstGeom>
          <a:noFill/>
          <a:ln w="28575">
            <a:solidFill>
              <a:srgbClr val="FF0000"/>
            </a:solidFill>
          </a:ln>
        </p:spPr>
        <p:txBody>
          <a:bodyPr wrap="square" rtlCol="0">
            <a:spAutoFit/>
          </a:bodyPr>
          <a:lstStyle/>
          <a:p>
            <a:r>
              <a:rPr lang="en-US" sz="1400" b="1" dirty="0"/>
              <a:t>Check Your CAI &amp; Vision Property Cards!!!!</a:t>
            </a:r>
          </a:p>
        </p:txBody>
      </p:sp>
      <p:pic>
        <p:nvPicPr>
          <p:cNvPr id="15" name="Picture 14">
            <a:extLst>
              <a:ext uri="{FF2B5EF4-FFF2-40B4-BE49-F238E27FC236}">
                <a16:creationId xmlns:a16="http://schemas.microsoft.com/office/drawing/2014/main" id="{A9629008-E0B7-8FAC-35D6-EDD9B1348907}"/>
              </a:ext>
            </a:extLst>
          </p:cNvPr>
          <p:cNvPicPr>
            <a:picLocks noChangeAspect="1"/>
          </p:cNvPicPr>
          <p:nvPr/>
        </p:nvPicPr>
        <p:blipFill>
          <a:blip r:embed="rId5"/>
          <a:stretch>
            <a:fillRect/>
          </a:stretch>
        </p:blipFill>
        <p:spPr>
          <a:xfrm>
            <a:off x="7533062" y="5140117"/>
            <a:ext cx="855199" cy="831560"/>
          </a:xfrm>
          <a:prstGeom prst="rect">
            <a:avLst/>
          </a:prstGeom>
          <a:ln>
            <a:solidFill>
              <a:srgbClr val="FF0000"/>
            </a:solidFill>
          </a:ln>
        </p:spPr>
      </p:pic>
      <p:cxnSp>
        <p:nvCxnSpPr>
          <p:cNvPr id="17" name="Straight Arrow Connector 16">
            <a:extLst>
              <a:ext uri="{FF2B5EF4-FFF2-40B4-BE49-F238E27FC236}">
                <a16:creationId xmlns:a16="http://schemas.microsoft.com/office/drawing/2014/main" id="{53BA713B-F01E-44DA-5387-1CBACB296534}"/>
              </a:ext>
            </a:extLst>
          </p:cNvPr>
          <p:cNvCxnSpPr>
            <a:endCxn id="10" idx="0"/>
          </p:cNvCxnSpPr>
          <p:nvPr/>
        </p:nvCxnSpPr>
        <p:spPr>
          <a:xfrm>
            <a:off x="5522976" y="3456433"/>
            <a:ext cx="1565728" cy="1353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315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A463CC-0D60-FE24-5703-172941F3E0DC}"/>
              </a:ext>
            </a:extLst>
          </p:cNvPr>
          <p:cNvPicPr>
            <a:picLocks noChangeAspect="1"/>
          </p:cNvPicPr>
          <p:nvPr/>
        </p:nvPicPr>
        <p:blipFill>
          <a:blip r:embed="rId2"/>
          <a:stretch>
            <a:fillRect/>
          </a:stretch>
        </p:blipFill>
        <p:spPr>
          <a:xfrm>
            <a:off x="722190" y="1143000"/>
            <a:ext cx="5043041" cy="6858000"/>
          </a:xfrm>
          <a:prstGeom prst="rect">
            <a:avLst/>
          </a:prstGeom>
        </p:spPr>
      </p:pic>
      <p:sp>
        <p:nvSpPr>
          <p:cNvPr id="4" name="TextBox 3">
            <a:extLst>
              <a:ext uri="{FF2B5EF4-FFF2-40B4-BE49-F238E27FC236}">
                <a16:creationId xmlns:a16="http://schemas.microsoft.com/office/drawing/2014/main" id="{8FC08573-1447-94F8-592D-CD77F5B12448}"/>
              </a:ext>
            </a:extLst>
          </p:cNvPr>
          <p:cNvSpPr txBox="1"/>
          <p:nvPr/>
        </p:nvSpPr>
        <p:spPr>
          <a:xfrm>
            <a:off x="539091" y="5721421"/>
            <a:ext cx="1173595" cy="646331"/>
          </a:xfrm>
          <a:prstGeom prst="rect">
            <a:avLst/>
          </a:prstGeom>
          <a:noFill/>
        </p:spPr>
        <p:txBody>
          <a:bodyPr wrap="square" rtlCol="0">
            <a:spAutoFit/>
          </a:bodyPr>
          <a:lstStyle/>
          <a:p>
            <a:r>
              <a:rPr lang="en-US" b="1" dirty="0"/>
              <a:t>Group 2 </a:t>
            </a:r>
            <a:br>
              <a:rPr lang="en-US" b="1" dirty="0"/>
            </a:br>
            <a:r>
              <a:rPr lang="en-US" b="1" dirty="0"/>
              <a:t>9 Cores</a:t>
            </a:r>
          </a:p>
        </p:txBody>
      </p:sp>
      <p:pic>
        <p:nvPicPr>
          <p:cNvPr id="6" name="Picture 5">
            <a:extLst>
              <a:ext uri="{FF2B5EF4-FFF2-40B4-BE49-F238E27FC236}">
                <a16:creationId xmlns:a16="http://schemas.microsoft.com/office/drawing/2014/main" id="{625CAE81-8995-52F8-049C-3665842BE920}"/>
              </a:ext>
            </a:extLst>
          </p:cNvPr>
          <p:cNvPicPr>
            <a:picLocks noChangeAspect="1"/>
          </p:cNvPicPr>
          <p:nvPr/>
        </p:nvPicPr>
        <p:blipFill>
          <a:blip r:embed="rId3"/>
          <a:stretch>
            <a:fillRect/>
          </a:stretch>
        </p:blipFill>
        <p:spPr>
          <a:xfrm>
            <a:off x="6614172" y="2161473"/>
            <a:ext cx="4495238" cy="3123809"/>
          </a:xfrm>
          <a:prstGeom prst="rect">
            <a:avLst/>
          </a:prstGeom>
        </p:spPr>
      </p:pic>
      <p:cxnSp>
        <p:nvCxnSpPr>
          <p:cNvPr id="8" name="Straight Arrow Connector 7">
            <a:extLst>
              <a:ext uri="{FF2B5EF4-FFF2-40B4-BE49-F238E27FC236}">
                <a16:creationId xmlns:a16="http://schemas.microsoft.com/office/drawing/2014/main" id="{B0648AEF-CA4B-AEEA-2B97-419B8B37885D}"/>
              </a:ext>
            </a:extLst>
          </p:cNvPr>
          <p:cNvCxnSpPr>
            <a:cxnSpLocks/>
          </p:cNvCxnSpPr>
          <p:nvPr/>
        </p:nvCxnSpPr>
        <p:spPr>
          <a:xfrm>
            <a:off x="3675889" y="3071212"/>
            <a:ext cx="279162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26D1D3C-4659-7150-760C-1C04398312BB}"/>
              </a:ext>
            </a:extLst>
          </p:cNvPr>
          <p:cNvPicPr>
            <a:picLocks noChangeAspect="1"/>
          </p:cNvPicPr>
          <p:nvPr/>
        </p:nvPicPr>
        <p:blipFill>
          <a:blip r:embed="rId4"/>
          <a:stretch>
            <a:fillRect/>
          </a:stretch>
        </p:blipFill>
        <p:spPr>
          <a:xfrm>
            <a:off x="9562284" y="2786306"/>
            <a:ext cx="1973688" cy="2550162"/>
          </a:xfrm>
          <a:prstGeom prst="rect">
            <a:avLst/>
          </a:prstGeom>
        </p:spPr>
      </p:pic>
      <p:sp>
        <p:nvSpPr>
          <p:cNvPr id="12" name="TextBox 11">
            <a:extLst>
              <a:ext uri="{FF2B5EF4-FFF2-40B4-BE49-F238E27FC236}">
                <a16:creationId xmlns:a16="http://schemas.microsoft.com/office/drawing/2014/main" id="{6F421D73-2BE0-4711-1CCA-A05A481BAFFE}"/>
              </a:ext>
            </a:extLst>
          </p:cNvPr>
          <p:cNvSpPr txBox="1"/>
          <p:nvPr/>
        </p:nvSpPr>
        <p:spPr>
          <a:xfrm>
            <a:off x="6541020" y="5598291"/>
            <a:ext cx="2945064" cy="369332"/>
          </a:xfrm>
          <a:prstGeom prst="rect">
            <a:avLst/>
          </a:prstGeom>
          <a:noFill/>
        </p:spPr>
        <p:txBody>
          <a:bodyPr wrap="square">
            <a:spAutoFit/>
          </a:bodyPr>
          <a:lstStyle/>
          <a:p>
            <a:r>
              <a:rPr lang="en-US" b="1" dirty="0"/>
              <a:t>8 Additional Secondary Sites </a:t>
            </a:r>
          </a:p>
        </p:txBody>
      </p:sp>
      <p:sp>
        <p:nvSpPr>
          <p:cNvPr id="13" name="Star: 5 Points 12">
            <a:extLst>
              <a:ext uri="{FF2B5EF4-FFF2-40B4-BE49-F238E27FC236}">
                <a16:creationId xmlns:a16="http://schemas.microsoft.com/office/drawing/2014/main" id="{FA8AD277-5DC0-9A81-825B-0564228E269E}"/>
              </a:ext>
            </a:extLst>
          </p:cNvPr>
          <p:cNvSpPr/>
          <p:nvPr/>
        </p:nvSpPr>
        <p:spPr>
          <a:xfrm>
            <a:off x="5447760" y="4737815"/>
            <a:ext cx="280546" cy="23445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FCD7BC4-2540-0DA7-EE3C-EB91B7094676}"/>
              </a:ext>
            </a:extLst>
          </p:cNvPr>
          <p:cNvPicPr>
            <a:picLocks noChangeAspect="1"/>
          </p:cNvPicPr>
          <p:nvPr/>
        </p:nvPicPr>
        <p:blipFill>
          <a:blip r:embed="rId5"/>
          <a:stretch>
            <a:fillRect/>
          </a:stretch>
        </p:blipFill>
        <p:spPr>
          <a:xfrm>
            <a:off x="6163536" y="5598292"/>
            <a:ext cx="461661" cy="369329"/>
          </a:xfrm>
          <a:prstGeom prst="rect">
            <a:avLst/>
          </a:prstGeom>
        </p:spPr>
      </p:pic>
      <p:sp>
        <p:nvSpPr>
          <p:cNvPr id="2" name="Date Placeholder 1">
            <a:extLst>
              <a:ext uri="{FF2B5EF4-FFF2-40B4-BE49-F238E27FC236}">
                <a16:creationId xmlns:a16="http://schemas.microsoft.com/office/drawing/2014/main" id="{B7830D4B-3E42-8F81-795F-72546A5B7118}"/>
              </a:ext>
            </a:extLst>
          </p:cNvPr>
          <p:cNvSpPr>
            <a:spLocks noGrp="1"/>
          </p:cNvSpPr>
          <p:nvPr>
            <p:ph type="dt" sz="half" idx="10"/>
          </p:nvPr>
        </p:nvSpPr>
        <p:spPr/>
        <p:txBody>
          <a:bodyPr/>
          <a:lstStyle/>
          <a:p>
            <a:r>
              <a:rPr lang="en-US"/>
              <a:t>3/24/2024</a:t>
            </a:r>
          </a:p>
        </p:txBody>
      </p:sp>
      <p:sp>
        <p:nvSpPr>
          <p:cNvPr id="5" name="Footer Placeholder 4">
            <a:extLst>
              <a:ext uri="{FF2B5EF4-FFF2-40B4-BE49-F238E27FC236}">
                <a16:creationId xmlns:a16="http://schemas.microsoft.com/office/drawing/2014/main" id="{5F76602F-EC8B-D9F6-73F1-89E7CD2E3496}"/>
              </a:ext>
            </a:extLst>
          </p:cNvPr>
          <p:cNvSpPr>
            <a:spLocks noGrp="1"/>
          </p:cNvSpPr>
          <p:nvPr>
            <p:ph type="ftr" sz="quarter" idx="11"/>
          </p:nvPr>
        </p:nvSpPr>
        <p:spPr/>
        <p:txBody>
          <a:bodyPr/>
          <a:lstStyle/>
          <a:p>
            <a:r>
              <a:rPr lang="en-US"/>
              <a:t>Assessor WEB Site Overview Rev 4</a:t>
            </a:r>
          </a:p>
        </p:txBody>
      </p:sp>
      <p:sp>
        <p:nvSpPr>
          <p:cNvPr id="7" name="Slide Number Placeholder 6">
            <a:extLst>
              <a:ext uri="{FF2B5EF4-FFF2-40B4-BE49-F238E27FC236}">
                <a16:creationId xmlns:a16="http://schemas.microsoft.com/office/drawing/2014/main" id="{1E5E3E85-7317-9D6C-0441-6DD55C246215}"/>
              </a:ext>
            </a:extLst>
          </p:cNvPr>
          <p:cNvSpPr>
            <a:spLocks noGrp="1"/>
          </p:cNvSpPr>
          <p:nvPr>
            <p:ph type="sldNum" sz="quarter" idx="12"/>
          </p:nvPr>
        </p:nvSpPr>
        <p:spPr/>
        <p:txBody>
          <a:bodyPr/>
          <a:lstStyle/>
          <a:p>
            <a:fld id="{AE627513-3689-45B9-8892-BCF7C41CCAEA}" type="slidenum">
              <a:rPr lang="en-US" smtClean="0"/>
              <a:t>28</a:t>
            </a:fld>
            <a:endParaRPr lang="en-US"/>
          </a:p>
        </p:txBody>
      </p:sp>
      <p:sp>
        <p:nvSpPr>
          <p:cNvPr id="9" name="TextBox 8">
            <a:extLst>
              <a:ext uri="{FF2B5EF4-FFF2-40B4-BE49-F238E27FC236}">
                <a16:creationId xmlns:a16="http://schemas.microsoft.com/office/drawing/2014/main" id="{6F1F6C55-8789-AD8F-B02E-3CE52F5993BA}"/>
              </a:ext>
            </a:extLst>
          </p:cNvPr>
          <p:cNvSpPr txBox="1"/>
          <p:nvPr/>
        </p:nvSpPr>
        <p:spPr>
          <a:xfrm>
            <a:off x="5588034" y="2809602"/>
            <a:ext cx="798733" cy="261610"/>
          </a:xfrm>
          <a:prstGeom prst="rect">
            <a:avLst/>
          </a:prstGeom>
          <a:noFill/>
        </p:spPr>
        <p:txBody>
          <a:bodyPr wrap="square" rtlCol="0">
            <a:spAutoFit/>
          </a:bodyPr>
          <a:lstStyle/>
          <a:p>
            <a:r>
              <a:rPr lang="en-US" sz="1100" dirty="0"/>
              <a:t>Secondary</a:t>
            </a:r>
          </a:p>
        </p:txBody>
      </p:sp>
      <p:sp>
        <p:nvSpPr>
          <p:cNvPr id="14" name="TextBox 13">
            <a:extLst>
              <a:ext uri="{FF2B5EF4-FFF2-40B4-BE49-F238E27FC236}">
                <a16:creationId xmlns:a16="http://schemas.microsoft.com/office/drawing/2014/main" id="{FB5FD774-3A23-970C-D279-58B106877CB1}"/>
              </a:ext>
            </a:extLst>
          </p:cNvPr>
          <p:cNvSpPr txBox="1"/>
          <p:nvPr/>
        </p:nvSpPr>
        <p:spPr>
          <a:xfrm>
            <a:off x="182794" y="1400607"/>
            <a:ext cx="2249511" cy="276999"/>
          </a:xfrm>
          <a:prstGeom prst="rect">
            <a:avLst/>
          </a:prstGeom>
          <a:noFill/>
          <a:ln>
            <a:solidFill>
              <a:srgbClr val="0070C0"/>
            </a:solidFill>
          </a:ln>
        </p:spPr>
        <p:txBody>
          <a:bodyPr wrap="square" rtlCol="0">
            <a:spAutoFit/>
          </a:bodyPr>
          <a:lstStyle/>
          <a:p>
            <a:pPr algn="ctr"/>
            <a:r>
              <a:rPr lang="en-US" sz="1200" b="1" dirty="0"/>
              <a:t>Lunenburg Assessor Web Sites</a:t>
            </a:r>
          </a:p>
        </p:txBody>
      </p:sp>
      <p:sp>
        <p:nvSpPr>
          <p:cNvPr id="19" name="TextBox 18">
            <a:extLst>
              <a:ext uri="{FF2B5EF4-FFF2-40B4-BE49-F238E27FC236}">
                <a16:creationId xmlns:a16="http://schemas.microsoft.com/office/drawing/2014/main" id="{DCD1DD07-181D-266D-E05B-F374A8CCCBAA}"/>
              </a:ext>
            </a:extLst>
          </p:cNvPr>
          <p:cNvSpPr txBox="1"/>
          <p:nvPr/>
        </p:nvSpPr>
        <p:spPr>
          <a:xfrm>
            <a:off x="6998352" y="6339584"/>
            <a:ext cx="3017377" cy="369332"/>
          </a:xfrm>
          <a:prstGeom prst="rect">
            <a:avLst/>
          </a:prstGeom>
          <a:noFill/>
          <a:ln w="28575">
            <a:solidFill>
              <a:srgbClr val="FF0000"/>
            </a:solidFill>
          </a:ln>
        </p:spPr>
        <p:txBody>
          <a:bodyPr wrap="square" rtlCol="0">
            <a:spAutoFit/>
          </a:bodyPr>
          <a:lstStyle/>
          <a:p>
            <a:r>
              <a:rPr lang="en-US" b="1" dirty="0"/>
              <a:t>Check Your Property Cards!!!!</a:t>
            </a:r>
          </a:p>
        </p:txBody>
      </p:sp>
      <p:pic>
        <p:nvPicPr>
          <p:cNvPr id="20" name="Picture 19">
            <a:extLst>
              <a:ext uri="{FF2B5EF4-FFF2-40B4-BE49-F238E27FC236}">
                <a16:creationId xmlns:a16="http://schemas.microsoft.com/office/drawing/2014/main" id="{0E7AC227-34C7-CB59-C8C3-B9E6C20D039C}"/>
              </a:ext>
            </a:extLst>
          </p:cNvPr>
          <p:cNvPicPr>
            <a:picLocks noChangeAspect="1"/>
          </p:cNvPicPr>
          <p:nvPr/>
        </p:nvPicPr>
        <p:blipFill>
          <a:blip r:embed="rId6"/>
          <a:stretch>
            <a:fillRect/>
          </a:stretch>
        </p:blipFill>
        <p:spPr>
          <a:xfrm>
            <a:off x="8895320" y="6758057"/>
            <a:ext cx="855199" cy="831560"/>
          </a:xfrm>
          <a:prstGeom prst="rect">
            <a:avLst/>
          </a:prstGeom>
          <a:ln>
            <a:solidFill>
              <a:srgbClr val="FF0000"/>
            </a:solidFill>
          </a:ln>
        </p:spPr>
      </p:pic>
    </p:spTree>
    <p:extLst>
      <p:ext uri="{BB962C8B-B14F-4D97-AF65-F5344CB8AC3E}">
        <p14:creationId xmlns:p14="http://schemas.microsoft.com/office/powerpoint/2010/main" val="3244225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88FC2-3267-F4FF-10AA-0F4F8B40EC41}"/>
              </a:ext>
            </a:extLst>
          </p:cNvPr>
          <p:cNvPicPr>
            <a:picLocks noChangeAspect="1"/>
          </p:cNvPicPr>
          <p:nvPr/>
        </p:nvPicPr>
        <p:blipFill>
          <a:blip r:embed="rId2"/>
          <a:stretch>
            <a:fillRect/>
          </a:stretch>
        </p:blipFill>
        <p:spPr>
          <a:xfrm>
            <a:off x="459770" y="687342"/>
            <a:ext cx="5342857" cy="800000"/>
          </a:xfrm>
          <a:prstGeom prst="rect">
            <a:avLst/>
          </a:prstGeom>
        </p:spPr>
      </p:pic>
      <p:pic>
        <p:nvPicPr>
          <p:cNvPr id="4" name="Picture 3">
            <a:extLst>
              <a:ext uri="{FF2B5EF4-FFF2-40B4-BE49-F238E27FC236}">
                <a16:creationId xmlns:a16="http://schemas.microsoft.com/office/drawing/2014/main" id="{FBDCBF61-F9E7-226E-26A3-9293D435D7C3}"/>
              </a:ext>
            </a:extLst>
          </p:cNvPr>
          <p:cNvPicPr>
            <a:picLocks noChangeAspect="1"/>
          </p:cNvPicPr>
          <p:nvPr/>
        </p:nvPicPr>
        <p:blipFill>
          <a:blip r:embed="rId3"/>
          <a:stretch>
            <a:fillRect/>
          </a:stretch>
        </p:blipFill>
        <p:spPr>
          <a:xfrm>
            <a:off x="459770" y="2001211"/>
            <a:ext cx="1762125" cy="1685925"/>
          </a:xfrm>
          <a:prstGeom prst="rect">
            <a:avLst/>
          </a:prstGeom>
        </p:spPr>
      </p:pic>
      <p:pic>
        <p:nvPicPr>
          <p:cNvPr id="6" name="Picture 5">
            <a:extLst>
              <a:ext uri="{FF2B5EF4-FFF2-40B4-BE49-F238E27FC236}">
                <a16:creationId xmlns:a16="http://schemas.microsoft.com/office/drawing/2014/main" id="{C543836B-6CC7-46AF-6170-A75EEA2D2E41}"/>
              </a:ext>
            </a:extLst>
          </p:cNvPr>
          <p:cNvPicPr>
            <a:picLocks noChangeAspect="1"/>
          </p:cNvPicPr>
          <p:nvPr/>
        </p:nvPicPr>
        <p:blipFill>
          <a:blip r:embed="rId4"/>
          <a:stretch>
            <a:fillRect/>
          </a:stretch>
        </p:blipFill>
        <p:spPr>
          <a:xfrm>
            <a:off x="2175733" y="3028949"/>
            <a:ext cx="5034692" cy="4900612"/>
          </a:xfrm>
          <a:prstGeom prst="rect">
            <a:avLst/>
          </a:prstGeom>
        </p:spPr>
      </p:pic>
      <p:sp>
        <p:nvSpPr>
          <p:cNvPr id="8" name="TextBox 7">
            <a:extLst>
              <a:ext uri="{FF2B5EF4-FFF2-40B4-BE49-F238E27FC236}">
                <a16:creationId xmlns:a16="http://schemas.microsoft.com/office/drawing/2014/main" id="{CC901A2B-8563-6D4C-AC4C-DBA7C9373B32}"/>
              </a:ext>
            </a:extLst>
          </p:cNvPr>
          <p:cNvSpPr txBox="1"/>
          <p:nvPr/>
        </p:nvSpPr>
        <p:spPr>
          <a:xfrm>
            <a:off x="6814857" y="2487267"/>
            <a:ext cx="4686300" cy="584775"/>
          </a:xfrm>
          <a:prstGeom prst="rect">
            <a:avLst/>
          </a:prstGeom>
          <a:noFill/>
        </p:spPr>
        <p:txBody>
          <a:bodyPr wrap="square" rtlCol="0">
            <a:spAutoFit/>
          </a:bodyPr>
          <a:lstStyle/>
          <a:p>
            <a:pPr algn="ctr"/>
            <a:r>
              <a:rPr lang="en-US" sz="3200" b="1" dirty="0"/>
              <a:t>Welcome to Lunenburg</a:t>
            </a:r>
          </a:p>
        </p:txBody>
      </p:sp>
      <p:pic>
        <p:nvPicPr>
          <p:cNvPr id="11" name="Picture 10">
            <a:extLst>
              <a:ext uri="{FF2B5EF4-FFF2-40B4-BE49-F238E27FC236}">
                <a16:creationId xmlns:a16="http://schemas.microsoft.com/office/drawing/2014/main" id="{951560D2-9F74-AF44-38ED-041F9BAAD5AF}"/>
              </a:ext>
            </a:extLst>
          </p:cNvPr>
          <p:cNvPicPr>
            <a:picLocks noChangeAspect="1"/>
          </p:cNvPicPr>
          <p:nvPr/>
        </p:nvPicPr>
        <p:blipFill>
          <a:blip r:embed="rId5"/>
          <a:stretch>
            <a:fillRect/>
          </a:stretch>
        </p:blipFill>
        <p:spPr>
          <a:xfrm>
            <a:off x="7653057" y="3032981"/>
            <a:ext cx="3248025" cy="3290071"/>
          </a:xfrm>
          <a:prstGeom prst="rect">
            <a:avLst/>
          </a:prstGeom>
        </p:spPr>
      </p:pic>
      <p:sp>
        <p:nvSpPr>
          <p:cNvPr id="12" name="TextBox 11">
            <a:extLst>
              <a:ext uri="{FF2B5EF4-FFF2-40B4-BE49-F238E27FC236}">
                <a16:creationId xmlns:a16="http://schemas.microsoft.com/office/drawing/2014/main" id="{B0F649D3-D8FE-F995-83AE-9B793BFB0D6B}"/>
              </a:ext>
            </a:extLst>
          </p:cNvPr>
          <p:cNvSpPr txBox="1"/>
          <p:nvPr/>
        </p:nvSpPr>
        <p:spPr>
          <a:xfrm>
            <a:off x="7967381" y="6684100"/>
            <a:ext cx="2809875" cy="369332"/>
          </a:xfrm>
          <a:prstGeom prst="rect">
            <a:avLst/>
          </a:prstGeom>
          <a:noFill/>
        </p:spPr>
        <p:txBody>
          <a:bodyPr wrap="square" rtlCol="0">
            <a:spAutoFit/>
          </a:bodyPr>
          <a:lstStyle/>
          <a:p>
            <a:r>
              <a:rPr lang="en-US" b="1" dirty="0"/>
              <a:t>Your New Working Home!!</a:t>
            </a:r>
          </a:p>
        </p:txBody>
      </p:sp>
    </p:spTree>
    <p:extLst>
      <p:ext uri="{BB962C8B-B14F-4D97-AF65-F5344CB8AC3E}">
        <p14:creationId xmlns:p14="http://schemas.microsoft.com/office/powerpoint/2010/main" val="68445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CA055F-52C8-9C94-4F22-82B1744B5260}"/>
              </a:ext>
            </a:extLst>
          </p:cNvPr>
          <p:cNvSpPr txBox="1"/>
          <p:nvPr/>
        </p:nvSpPr>
        <p:spPr>
          <a:xfrm>
            <a:off x="3164817" y="238305"/>
            <a:ext cx="4813540" cy="830997"/>
          </a:xfrm>
          <a:prstGeom prst="rect">
            <a:avLst/>
          </a:prstGeom>
          <a:noFill/>
          <a:ln>
            <a:solidFill>
              <a:srgbClr val="00B0F0"/>
            </a:solidFill>
          </a:ln>
        </p:spPr>
        <p:txBody>
          <a:bodyPr wrap="square" rtlCol="0">
            <a:spAutoFit/>
          </a:bodyPr>
          <a:lstStyle/>
          <a:p>
            <a:pPr algn="ctr"/>
            <a:r>
              <a:rPr lang="en-US" sz="4800" b="1" dirty="0"/>
              <a:t>Exemptions</a:t>
            </a:r>
          </a:p>
        </p:txBody>
      </p:sp>
      <p:pic>
        <p:nvPicPr>
          <p:cNvPr id="4" name="Picture 3">
            <a:extLst>
              <a:ext uri="{FF2B5EF4-FFF2-40B4-BE49-F238E27FC236}">
                <a16:creationId xmlns:a16="http://schemas.microsoft.com/office/drawing/2014/main" id="{C4AE3C20-3BF3-B239-1C73-34E235889C77}"/>
              </a:ext>
            </a:extLst>
          </p:cNvPr>
          <p:cNvPicPr>
            <a:picLocks noChangeAspect="1"/>
          </p:cNvPicPr>
          <p:nvPr/>
        </p:nvPicPr>
        <p:blipFill>
          <a:blip r:embed="rId2"/>
          <a:stretch>
            <a:fillRect/>
          </a:stretch>
        </p:blipFill>
        <p:spPr>
          <a:xfrm>
            <a:off x="763714" y="1343025"/>
            <a:ext cx="2690763" cy="3573304"/>
          </a:xfrm>
          <a:prstGeom prst="rect">
            <a:avLst/>
          </a:prstGeom>
        </p:spPr>
      </p:pic>
      <p:pic>
        <p:nvPicPr>
          <p:cNvPr id="5" name="Picture 4">
            <a:extLst>
              <a:ext uri="{FF2B5EF4-FFF2-40B4-BE49-F238E27FC236}">
                <a16:creationId xmlns:a16="http://schemas.microsoft.com/office/drawing/2014/main" id="{5389012B-FF24-CBEB-E4CC-53C8626C5C8E}"/>
              </a:ext>
            </a:extLst>
          </p:cNvPr>
          <p:cNvPicPr>
            <a:picLocks noChangeAspect="1"/>
          </p:cNvPicPr>
          <p:nvPr/>
        </p:nvPicPr>
        <p:blipFill>
          <a:blip r:embed="rId3"/>
          <a:stretch>
            <a:fillRect/>
          </a:stretch>
        </p:blipFill>
        <p:spPr>
          <a:xfrm>
            <a:off x="3944207" y="1343025"/>
            <a:ext cx="2690763" cy="3573303"/>
          </a:xfrm>
          <a:prstGeom prst="rect">
            <a:avLst/>
          </a:prstGeom>
        </p:spPr>
      </p:pic>
      <p:pic>
        <p:nvPicPr>
          <p:cNvPr id="6" name="Picture 5">
            <a:extLst>
              <a:ext uri="{FF2B5EF4-FFF2-40B4-BE49-F238E27FC236}">
                <a16:creationId xmlns:a16="http://schemas.microsoft.com/office/drawing/2014/main" id="{46A3F13A-89F1-1355-E968-05D4D0378947}"/>
              </a:ext>
            </a:extLst>
          </p:cNvPr>
          <p:cNvPicPr>
            <a:picLocks noChangeAspect="1"/>
          </p:cNvPicPr>
          <p:nvPr/>
        </p:nvPicPr>
        <p:blipFill>
          <a:blip r:embed="rId4"/>
          <a:stretch>
            <a:fillRect/>
          </a:stretch>
        </p:blipFill>
        <p:spPr>
          <a:xfrm>
            <a:off x="6941210" y="1343025"/>
            <a:ext cx="2690764" cy="3573303"/>
          </a:xfrm>
          <a:prstGeom prst="rect">
            <a:avLst/>
          </a:prstGeom>
        </p:spPr>
      </p:pic>
      <p:pic>
        <p:nvPicPr>
          <p:cNvPr id="7" name="Picture 6">
            <a:extLst>
              <a:ext uri="{FF2B5EF4-FFF2-40B4-BE49-F238E27FC236}">
                <a16:creationId xmlns:a16="http://schemas.microsoft.com/office/drawing/2014/main" id="{2A1AEAFE-6BB9-ABB4-9444-16686002D3B7}"/>
              </a:ext>
            </a:extLst>
          </p:cNvPr>
          <p:cNvPicPr>
            <a:picLocks noChangeAspect="1"/>
          </p:cNvPicPr>
          <p:nvPr/>
        </p:nvPicPr>
        <p:blipFill>
          <a:blip r:embed="rId5"/>
          <a:stretch>
            <a:fillRect/>
          </a:stretch>
        </p:blipFill>
        <p:spPr>
          <a:xfrm>
            <a:off x="5712485" y="5083119"/>
            <a:ext cx="2457449" cy="3407514"/>
          </a:xfrm>
          <a:prstGeom prst="rect">
            <a:avLst/>
          </a:prstGeom>
        </p:spPr>
      </p:pic>
      <p:pic>
        <p:nvPicPr>
          <p:cNvPr id="8" name="Picture 7">
            <a:extLst>
              <a:ext uri="{FF2B5EF4-FFF2-40B4-BE49-F238E27FC236}">
                <a16:creationId xmlns:a16="http://schemas.microsoft.com/office/drawing/2014/main" id="{6E26A1E4-4385-3055-8E25-FA87B13D1F62}"/>
              </a:ext>
            </a:extLst>
          </p:cNvPr>
          <p:cNvPicPr>
            <a:picLocks noChangeAspect="1"/>
          </p:cNvPicPr>
          <p:nvPr/>
        </p:nvPicPr>
        <p:blipFill>
          <a:blip r:embed="rId6"/>
          <a:stretch>
            <a:fillRect/>
          </a:stretch>
        </p:blipFill>
        <p:spPr>
          <a:xfrm rot="5400000">
            <a:off x="2058398" y="5486400"/>
            <a:ext cx="3264009" cy="2457448"/>
          </a:xfrm>
          <a:prstGeom prst="rect">
            <a:avLst/>
          </a:prstGeom>
        </p:spPr>
      </p:pic>
    </p:spTree>
    <p:extLst>
      <p:ext uri="{BB962C8B-B14F-4D97-AF65-F5344CB8AC3E}">
        <p14:creationId xmlns:p14="http://schemas.microsoft.com/office/powerpoint/2010/main" val="2992138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53B4B4D-9EA6-0AE7-1C4D-485473C45C5D}"/>
              </a:ext>
            </a:extLst>
          </p:cNvPr>
          <p:cNvSpPr>
            <a:spLocks noGrp="1"/>
          </p:cNvSpPr>
          <p:nvPr>
            <p:ph type="ftr" sz="quarter" idx="11"/>
          </p:nvPr>
        </p:nvSpPr>
        <p:spPr/>
        <p:txBody>
          <a:bodyPr/>
          <a:lstStyle/>
          <a:p>
            <a:r>
              <a:rPr lang="en-US"/>
              <a:t>BOA March 24 2024  Rev F</a:t>
            </a:r>
            <a:endParaRPr lang="en-US" dirty="0"/>
          </a:p>
        </p:txBody>
      </p:sp>
      <p:sp>
        <p:nvSpPr>
          <p:cNvPr id="3" name="Slide Number Placeholder 2">
            <a:extLst>
              <a:ext uri="{FF2B5EF4-FFF2-40B4-BE49-F238E27FC236}">
                <a16:creationId xmlns:a16="http://schemas.microsoft.com/office/drawing/2014/main" id="{B8D90206-D71F-AD87-4BC1-5AF42CD2FAA0}"/>
              </a:ext>
            </a:extLst>
          </p:cNvPr>
          <p:cNvSpPr>
            <a:spLocks noGrp="1"/>
          </p:cNvSpPr>
          <p:nvPr>
            <p:ph type="sldNum" sz="quarter" idx="12"/>
          </p:nvPr>
        </p:nvSpPr>
        <p:spPr/>
        <p:txBody>
          <a:bodyPr/>
          <a:lstStyle/>
          <a:p>
            <a:fld id="{0AA5D5EF-5C8D-4B20-81DF-2D9A26A2C6D0}" type="slidenum">
              <a:rPr lang="en-US" smtClean="0"/>
              <a:t>30</a:t>
            </a:fld>
            <a:endParaRPr lang="en-US" dirty="0"/>
          </a:p>
        </p:txBody>
      </p:sp>
      <p:sp>
        <p:nvSpPr>
          <p:cNvPr id="4" name="Rectangle 3">
            <a:extLst>
              <a:ext uri="{FF2B5EF4-FFF2-40B4-BE49-F238E27FC236}">
                <a16:creationId xmlns:a16="http://schemas.microsoft.com/office/drawing/2014/main" id="{45E80E67-B209-C336-0FB1-27C16031E0B7}"/>
              </a:ext>
            </a:extLst>
          </p:cNvPr>
          <p:cNvSpPr/>
          <p:nvPr/>
        </p:nvSpPr>
        <p:spPr>
          <a:xfrm>
            <a:off x="4895845" y="3517264"/>
            <a:ext cx="2738532" cy="12574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dirty="0"/>
              <a:t>Q &amp; A</a:t>
            </a:r>
          </a:p>
        </p:txBody>
      </p:sp>
    </p:spTree>
    <p:extLst>
      <p:ext uri="{BB962C8B-B14F-4D97-AF65-F5344CB8AC3E}">
        <p14:creationId xmlns:p14="http://schemas.microsoft.com/office/powerpoint/2010/main" val="3577662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326D8D-DFA2-2179-AC3C-8A6686A3BDCF}"/>
              </a:ext>
            </a:extLst>
          </p:cNvPr>
          <p:cNvPicPr>
            <a:picLocks noChangeAspect="1"/>
          </p:cNvPicPr>
          <p:nvPr/>
        </p:nvPicPr>
        <p:blipFill>
          <a:blip r:embed="rId2"/>
          <a:stretch>
            <a:fillRect/>
          </a:stretch>
        </p:blipFill>
        <p:spPr>
          <a:xfrm>
            <a:off x="838810" y="6096000"/>
            <a:ext cx="9752380" cy="2409524"/>
          </a:xfrm>
          <a:prstGeom prst="rect">
            <a:avLst/>
          </a:prstGeom>
        </p:spPr>
      </p:pic>
      <p:pic>
        <p:nvPicPr>
          <p:cNvPr id="3" name="Picture 2">
            <a:extLst>
              <a:ext uri="{FF2B5EF4-FFF2-40B4-BE49-F238E27FC236}">
                <a16:creationId xmlns:a16="http://schemas.microsoft.com/office/drawing/2014/main" id="{D520CDD6-023F-E3E0-085A-5A21FB51878A}"/>
              </a:ext>
            </a:extLst>
          </p:cNvPr>
          <p:cNvPicPr>
            <a:picLocks noChangeAspect="1"/>
          </p:cNvPicPr>
          <p:nvPr/>
        </p:nvPicPr>
        <p:blipFill>
          <a:blip r:embed="rId3"/>
          <a:stretch>
            <a:fillRect/>
          </a:stretch>
        </p:blipFill>
        <p:spPr>
          <a:xfrm>
            <a:off x="3471862" y="1200150"/>
            <a:ext cx="5781675" cy="4619625"/>
          </a:xfrm>
          <a:prstGeom prst="rect">
            <a:avLst/>
          </a:prstGeom>
        </p:spPr>
      </p:pic>
    </p:spTree>
    <p:extLst>
      <p:ext uri="{BB962C8B-B14F-4D97-AF65-F5344CB8AC3E}">
        <p14:creationId xmlns:p14="http://schemas.microsoft.com/office/powerpoint/2010/main" val="187262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528CD1-4187-B504-B28E-DF32C5DF7F3C}"/>
              </a:ext>
            </a:extLst>
          </p:cNvPr>
          <p:cNvSpPr txBox="1"/>
          <p:nvPr/>
        </p:nvSpPr>
        <p:spPr>
          <a:xfrm>
            <a:off x="938141" y="269512"/>
            <a:ext cx="9652958" cy="1323439"/>
          </a:xfrm>
          <a:prstGeom prst="rect">
            <a:avLst/>
          </a:prstGeom>
          <a:noFill/>
          <a:ln>
            <a:solidFill>
              <a:srgbClr val="00B0F0"/>
            </a:solidFill>
          </a:ln>
        </p:spPr>
        <p:txBody>
          <a:bodyPr wrap="square" rtlCol="0">
            <a:spAutoFit/>
          </a:bodyPr>
          <a:lstStyle/>
          <a:p>
            <a:r>
              <a:rPr lang="en-US" sz="4000" b="1" dirty="0"/>
              <a:t>   Awaiting State House Approval</a:t>
            </a:r>
            <a:br>
              <a:rPr lang="en-US" sz="4000" b="1" dirty="0"/>
            </a:br>
            <a:r>
              <a:rPr lang="en-US" sz="4000" b="1" dirty="0"/>
              <a:t>  Means-Tested Senior Tax Relief</a:t>
            </a:r>
          </a:p>
        </p:txBody>
      </p:sp>
      <p:pic>
        <p:nvPicPr>
          <p:cNvPr id="3" name="Picture 2" descr="Massachusetts State House (U.S. National Park Service)">
            <a:extLst>
              <a:ext uri="{FF2B5EF4-FFF2-40B4-BE49-F238E27FC236}">
                <a16:creationId xmlns:a16="http://schemas.microsoft.com/office/drawing/2014/main" id="{C690CC0A-1F8C-1256-16AC-AB32E07EF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493" y="375250"/>
            <a:ext cx="1800914" cy="12002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AA0909F-46B0-21ED-9391-C4607533B916}"/>
              </a:ext>
            </a:extLst>
          </p:cNvPr>
          <p:cNvPicPr>
            <a:picLocks noChangeAspect="1"/>
          </p:cNvPicPr>
          <p:nvPr/>
        </p:nvPicPr>
        <p:blipFill>
          <a:blip r:embed="rId3"/>
          <a:stretch>
            <a:fillRect/>
          </a:stretch>
        </p:blipFill>
        <p:spPr>
          <a:xfrm>
            <a:off x="1067409" y="1859652"/>
            <a:ext cx="9752381" cy="1380952"/>
          </a:xfrm>
          <a:prstGeom prst="rect">
            <a:avLst/>
          </a:prstGeom>
        </p:spPr>
      </p:pic>
      <p:sp>
        <p:nvSpPr>
          <p:cNvPr id="6" name="AutoShape 2">
            <a:extLst>
              <a:ext uri="{FF2B5EF4-FFF2-40B4-BE49-F238E27FC236}">
                <a16:creationId xmlns:a16="http://schemas.microsoft.com/office/drawing/2014/main" id="{DB8A763D-3400-701B-36C4-B63061C603DF}"/>
              </a:ext>
            </a:extLst>
          </p:cNvPr>
          <p:cNvSpPr>
            <a:spLocks noChangeAspect="1" noChangeArrowheads="1"/>
          </p:cNvSpPr>
          <p:nvPr/>
        </p:nvSpPr>
        <p:spPr bwMode="auto">
          <a:xfrm>
            <a:off x="5943600" y="441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0B851193-06D4-0A14-1B03-2B5C05517441}"/>
              </a:ext>
            </a:extLst>
          </p:cNvPr>
          <p:cNvPicPr>
            <a:picLocks noChangeAspect="1"/>
          </p:cNvPicPr>
          <p:nvPr/>
        </p:nvPicPr>
        <p:blipFill>
          <a:blip r:embed="rId4"/>
          <a:stretch>
            <a:fillRect/>
          </a:stretch>
        </p:blipFill>
        <p:spPr>
          <a:xfrm>
            <a:off x="2098593" y="3507305"/>
            <a:ext cx="2958248" cy="3928519"/>
          </a:xfrm>
          <a:prstGeom prst="rect">
            <a:avLst/>
          </a:prstGeom>
        </p:spPr>
      </p:pic>
      <p:pic>
        <p:nvPicPr>
          <p:cNvPr id="9" name="Picture 8">
            <a:extLst>
              <a:ext uri="{FF2B5EF4-FFF2-40B4-BE49-F238E27FC236}">
                <a16:creationId xmlns:a16="http://schemas.microsoft.com/office/drawing/2014/main" id="{76CE49E6-46F5-B4B1-F655-D2059DDEAE29}"/>
              </a:ext>
            </a:extLst>
          </p:cNvPr>
          <p:cNvPicPr>
            <a:picLocks noChangeAspect="1"/>
          </p:cNvPicPr>
          <p:nvPr/>
        </p:nvPicPr>
        <p:blipFill>
          <a:blip r:embed="rId5"/>
          <a:stretch>
            <a:fillRect/>
          </a:stretch>
        </p:blipFill>
        <p:spPr>
          <a:xfrm>
            <a:off x="7135159" y="3507304"/>
            <a:ext cx="2958248" cy="3928519"/>
          </a:xfrm>
          <a:prstGeom prst="rect">
            <a:avLst/>
          </a:prstGeom>
        </p:spPr>
      </p:pic>
      <p:sp>
        <p:nvSpPr>
          <p:cNvPr id="10" name="Arrow: Right 9">
            <a:extLst>
              <a:ext uri="{FF2B5EF4-FFF2-40B4-BE49-F238E27FC236}">
                <a16:creationId xmlns:a16="http://schemas.microsoft.com/office/drawing/2014/main" id="{8C46BFF2-2338-D33A-7CED-52D13338EFD4}"/>
              </a:ext>
            </a:extLst>
          </p:cNvPr>
          <p:cNvSpPr/>
          <p:nvPr/>
        </p:nvSpPr>
        <p:spPr>
          <a:xfrm>
            <a:off x="5619749" y="5572125"/>
            <a:ext cx="1171575" cy="2328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Massachusetts State House (U.S. National Park Service)">
            <a:extLst>
              <a:ext uri="{FF2B5EF4-FFF2-40B4-BE49-F238E27FC236}">
                <a16:creationId xmlns:a16="http://schemas.microsoft.com/office/drawing/2014/main" id="{9B143507-7EE4-CC0E-6976-CCB564E0B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3826" y="7362828"/>
            <a:ext cx="1800914" cy="12002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unenburg | Massachusetts Civil War Monuments Project">
            <a:extLst>
              <a:ext uri="{FF2B5EF4-FFF2-40B4-BE49-F238E27FC236}">
                <a16:creationId xmlns:a16="http://schemas.microsoft.com/office/drawing/2014/main" id="{41DF27DD-A122-E426-2671-164CF9E5F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035" y="7362828"/>
            <a:ext cx="1694124" cy="132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94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BF133-4DFC-3AA8-A2D6-EE0CE11F21C1}"/>
              </a:ext>
            </a:extLst>
          </p:cNvPr>
          <p:cNvPicPr>
            <a:picLocks noChangeAspect="1"/>
          </p:cNvPicPr>
          <p:nvPr/>
        </p:nvPicPr>
        <p:blipFill>
          <a:blip r:embed="rId2"/>
          <a:stretch>
            <a:fillRect/>
          </a:stretch>
        </p:blipFill>
        <p:spPr>
          <a:xfrm>
            <a:off x="723900" y="1752600"/>
            <a:ext cx="10744200" cy="5638800"/>
          </a:xfrm>
          <a:prstGeom prst="rect">
            <a:avLst/>
          </a:prstGeom>
        </p:spPr>
      </p:pic>
    </p:spTree>
    <p:extLst>
      <p:ext uri="{BB962C8B-B14F-4D97-AF65-F5344CB8AC3E}">
        <p14:creationId xmlns:p14="http://schemas.microsoft.com/office/powerpoint/2010/main" val="3930777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F15E0-7FED-95D1-EFAD-6FE39867ECDB}"/>
              </a:ext>
            </a:extLst>
          </p:cNvPr>
          <p:cNvPicPr>
            <a:picLocks noChangeAspect="1"/>
          </p:cNvPicPr>
          <p:nvPr/>
        </p:nvPicPr>
        <p:blipFill>
          <a:blip r:embed="rId2"/>
          <a:stretch>
            <a:fillRect/>
          </a:stretch>
        </p:blipFill>
        <p:spPr>
          <a:xfrm>
            <a:off x="771525" y="1633538"/>
            <a:ext cx="10648950" cy="5876925"/>
          </a:xfrm>
          <a:prstGeom prst="rect">
            <a:avLst/>
          </a:prstGeom>
        </p:spPr>
      </p:pic>
    </p:spTree>
    <p:extLst>
      <p:ext uri="{BB962C8B-B14F-4D97-AF65-F5344CB8AC3E}">
        <p14:creationId xmlns:p14="http://schemas.microsoft.com/office/powerpoint/2010/main" val="155327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9C3EC1-1DEF-684B-9B3D-29540A8499C1}"/>
              </a:ext>
            </a:extLst>
          </p:cNvPr>
          <p:cNvPicPr>
            <a:picLocks noChangeAspect="1"/>
          </p:cNvPicPr>
          <p:nvPr/>
        </p:nvPicPr>
        <p:blipFill>
          <a:blip r:embed="rId2"/>
          <a:stretch>
            <a:fillRect/>
          </a:stretch>
        </p:blipFill>
        <p:spPr>
          <a:xfrm>
            <a:off x="514350" y="1419225"/>
            <a:ext cx="11163300" cy="6305550"/>
          </a:xfrm>
          <a:prstGeom prst="rect">
            <a:avLst/>
          </a:prstGeom>
        </p:spPr>
      </p:pic>
    </p:spTree>
    <p:extLst>
      <p:ext uri="{BB962C8B-B14F-4D97-AF65-F5344CB8AC3E}">
        <p14:creationId xmlns:p14="http://schemas.microsoft.com/office/powerpoint/2010/main" val="3335114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FF277-B583-6199-ADDF-514A38A5A23D}"/>
              </a:ext>
            </a:extLst>
          </p:cNvPr>
          <p:cNvPicPr>
            <a:picLocks noChangeAspect="1"/>
          </p:cNvPicPr>
          <p:nvPr/>
        </p:nvPicPr>
        <p:blipFill>
          <a:blip r:embed="rId2"/>
          <a:stretch>
            <a:fillRect/>
          </a:stretch>
        </p:blipFill>
        <p:spPr>
          <a:xfrm>
            <a:off x="547688" y="1462088"/>
            <a:ext cx="11096625" cy="6219825"/>
          </a:xfrm>
          <a:prstGeom prst="rect">
            <a:avLst/>
          </a:prstGeom>
        </p:spPr>
      </p:pic>
    </p:spTree>
    <p:extLst>
      <p:ext uri="{BB962C8B-B14F-4D97-AF65-F5344CB8AC3E}">
        <p14:creationId xmlns:p14="http://schemas.microsoft.com/office/powerpoint/2010/main" val="750700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5657</TotalTime>
  <Words>1989</Words>
  <Application>Microsoft Office PowerPoint</Application>
  <PresentationFormat>Custom</PresentationFormat>
  <Paragraphs>154</Paragraphs>
  <Slides>30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8" baseType="lpstr">
      <vt:lpstr>Arial</vt:lpstr>
      <vt:lpstr>Calibri</vt:lpstr>
      <vt:lpstr>Calibri Light</vt:lpstr>
      <vt:lpstr>Noto Sans VF</vt:lpstr>
      <vt:lpstr>Segoe UI</vt:lpstr>
      <vt:lpstr>Office Theme</vt:lpstr>
      <vt:lpstr>Worksheet</vt:lpstr>
      <vt:lpstr>Microsoft Excel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Rabbitt</dc:creator>
  <cp:lastModifiedBy>John Rabbitt</cp:lastModifiedBy>
  <cp:revision>10</cp:revision>
  <cp:lastPrinted>2024-03-22T14:45:36Z</cp:lastPrinted>
  <dcterms:created xsi:type="dcterms:W3CDTF">2024-03-21T03:12:36Z</dcterms:created>
  <dcterms:modified xsi:type="dcterms:W3CDTF">2024-03-25T01:44:06Z</dcterms:modified>
</cp:coreProperties>
</file>